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3"/>
  </p:notesMasterIdLst>
  <p:sldIdLst>
    <p:sldId id="257" r:id="rId2"/>
    <p:sldId id="261" r:id="rId3"/>
    <p:sldId id="264" r:id="rId4"/>
    <p:sldId id="319" r:id="rId5"/>
    <p:sldId id="317" r:id="rId6"/>
    <p:sldId id="310" r:id="rId7"/>
    <p:sldId id="292" r:id="rId8"/>
    <p:sldId id="313" r:id="rId9"/>
    <p:sldId id="297" r:id="rId10"/>
    <p:sldId id="318" r:id="rId11"/>
    <p:sldId id="286" r:id="rId12"/>
  </p:sldIdLst>
  <p:sldSz cx="9144000" cy="6858000" type="screen4x3"/>
  <p:notesSz cx="6858000" cy="9144000"/>
  <p:custDataLst>
    <p:tags r:id="rId14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ba, R. (Rob) - DGMI" initials="RDu" lastIdx="1" clrIdx="0">
    <p:extLst>
      <p:ext uri="{19B8F6BF-5375-455C-9EA6-DF929625EA0E}">
        <p15:presenceInfo xmlns:p15="http://schemas.microsoft.com/office/powerpoint/2012/main" userId="Duba, R. (Rob) - DGM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97" autoAdjust="0"/>
    <p:restoredTop sz="92641" autoAdjust="0"/>
  </p:normalViewPr>
  <p:slideViewPr>
    <p:cSldViewPr>
      <p:cViewPr varScale="1">
        <p:scale>
          <a:sx n="105" d="100"/>
          <a:sy n="105" d="100"/>
        </p:scale>
        <p:origin x="17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CC5C8-6312-402B-8DE9-72D8D4401C91}" type="datetimeFigureOut">
              <a:rPr lang="nl-NL" smtClean="0"/>
              <a:pPr/>
              <a:t>15-9-2023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85AC7-D60F-4D17-803B-34D3B8D1E5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85AC7-D60F-4D17-803B-34D3B8D1E568}" type="slidenum">
              <a:rPr lang="nl-NL" smtClean="0"/>
              <a:pPr/>
              <a:t>1</a:t>
            </a:fld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noProof="0" dirty="0"/>
              <a:t>Een soort inleiding staatsrecht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85AC7-D60F-4D17-803B-34D3B8D1E568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2246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0BA7-789A-4731-8543-FEB41FE6A43F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3350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285AC7-D60F-4D17-803B-34D3B8D1E568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1057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285AC7-D60F-4D17-803B-34D3B8D1E568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63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Helixblauw_980x44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5400000">
            <a:off x="-1143001" y="1143002"/>
            <a:ext cx="6857999" cy="4572001"/>
          </a:xfrm>
          <a:prstGeom prst="rect">
            <a:avLst/>
          </a:prstGeom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562475" y="0"/>
            <a:ext cx="4581525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037138" y="2878138"/>
            <a:ext cx="3598862" cy="857250"/>
          </a:xfrm>
        </p:spPr>
        <p:txBody>
          <a:bodyPr/>
          <a:lstStyle>
            <a:lvl1pPr defTabSz="608013" eaLnBrk="0" hangingPunct="0"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37138" y="3778250"/>
            <a:ext cx="3598862" cy="1752600"/>
          </a:xfrm>
        </p:spPr>
        <p:txBody>
          <a:bodyPr/>
          <a:lstStyle>
            <a:lvl1pPr marL="0" indent="1588" defTabSz="608013" eaLnBrk="0" hangingPunct="0">
              <a:buFont typeface="Arial" charset="0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nl-NL"/>
              <a:t>Klik om het opmaakprofiel van de modelondertitel te bewerken</a:t>
            </a: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5037138" y="6515100"/>
            <a:ext cx="3932237" cy="209550"/>
          </a:xfrm>
        </p:spPr>
        <p:txBody>
          <a:bodyPr anchor="t"/>
          <a:lstStyle>
            <a:lvl1pPr algn="l"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pic>
        <p:nvPicPr>
          <p:cNvPr id="9" name="Afbeelding 8" descr="IW_Logo_pres_diap_n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0025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4D3DCD-78F2-4C02-80EF-E6C3442401A7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67513" y="1293813"/>
            <a:ext cx="2100262" cy="4913312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66725" y="1293813"/>
            <a:ext cx="6148388" cy="491331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EBBB1C-FD6D-4964-872D-637C2E61DE2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293813"/>
            <a:ext cx="8401050" cy="4921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66725" y="2068513"/>
            <a:ext cx="4124325" cy="413861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743450" y="2068513"/>
            <a:ext cx="4124325" cy="4138612"/>
          </a:xfrm>
        </p:spPr>
        <p:txBody>
          <a:bodyPr/>
          <a:lstStyle/>
          <a:p>
            <a:r>
              <a:rPr lang="nl-NL"/>
              <a:t>Klik op het pictogram als u een illustratie wilt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466725" y="6611938"/>
            <a:ext cx="1905000" cy="119062"/>
          </a:xfrm>
        </p:spPr>
        <p:txBody>
          <a:bodyPr/>
          <a:lstStyle>
            <a:lvl1pPr>
              <a:defRPr/>
            </a:lvl1pPr>
          </a:lstStyle>
          <a:p>
            <a:fld id="{C0E4B359-E2E3-44DC-A349-1126A74EF1B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64400" y="6611938"/>
            <a:ext cx="1508125" cy="119062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4E9625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4E9625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Beeldmerk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7B534A1-B52B-4E4B-A3D6-83A1EC97FA7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shpTitel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nl-NL"/>
              <a:t>6 oktober 2021</a:t>
            </a:r>
          </a:p>
        </p:txBody>
      </p:sp>
      <p:sp>
        <p:nvSpPr>
          <p:cNvPr id="9" name="shpKleurvlakBoven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CDB467-7873-4513-AFB0-64C93AB0D52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84257-ED32-48C1-8368-C36FAEBD5AE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6725" y="2068513"/>
            <a:ext cx="4124325" cy="4138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43450" y="2068513"/>
            <a:ext cx="4124325" cy="4138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EFCD2F-3854-4509-94B1-251D221B176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8DFE5E-4DF5-4E22-BF27-B57155238CA5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2C4F18-1084-43BB-8F0C-8DDEC76DCA47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FF4269-9A2A-402C-95A8-1E64AE3A37F9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E2487A-4EC9-4160-846D-E5DD7CFD4F63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CDE4C3-FD53-4754-8387-ED0250ADD0E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10112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6350000"/>
            <a:ext cx="9144000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1293813"/>
            <a:ext cx="8401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2068513"/>
            <a:ext cx="840105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6725" y="6611938"/>
            <a:ext cx="1905000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fld id="{A7767DB5-9DBB-4547-9226-1DA966EC9086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64400" y="6611938"/>
            <a:ext cx="1508125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6 oktober 2021</a:t>
            </a:r>
            <a:endParaRPr lang="nl-NL" dirty="0"/>
          </a:p>
        </p:txBody>
      </p:sp>
      <p:pic>
        <p:nvPicPr>
          <p:cNvPr id="9225" name="Picture 9" descr="Z:\KA\Carma\DocSys\Customers\VenW Rijksbreed\Models\Presentaties\background_pictures\logo wit\RO_VW_diap.png"/>
          <p:cNvPicPr>
            <a:picLocks noChangeAspect="1" noChangeArrowheads="1"/>
          </p:cNvPicPr>
          <p:nvPr/>
        </p:nvPicPr>
        <p:blipFill>
          <a:blip r:embed="rId15" cstate="print"/>
          <a:srcRect l="46451" t="15443" r="46289" b="20656"/>
          <a:stretch>
            <a:fillRect/>
          </a:stretch>
        </p:blipFill>
        <p:spPr bwMode="auto">
          <a:xfrm>
            <a:off x="4376738" y="0"/>
            <a:ext cx="3937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7" y="6525344"/>
            <a:ext cx="2736304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/>
              <a:t>Wetgeving ggo - BVF cursus - online presentatie</a:t>
            </a:r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2000" dirty="0"/>
              <a:t>Wetgeving genetisch gemodificeerde organismen</a:t>
            </a:r>
            <a:br>
              <a:rPr lang="nl-NL" sz="2000" dirty="0"/>
            </a:br>
            <a:endParaRPr lang="nl-NL" sz="2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r>
              <a:rPr lang="nl-NL" sz="1400" dirty="0"/>
              <a:t>BVF cursus 2023</a:t>
            </a:r>
          </a:p>
          <a:p>
            <a:r>
              <a:rPr lang="nl-NL" sz="1400" dirty="0"/>
              <a:t>Marie-Louise Bilgin, ministerie IenW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nl-NL" dirty="0"/>
              <a:t>19 september 2023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>
          <a:xfrm>
            <a:off x="2843311" y="6446001"/>
            <a:ext cx="3457377" cy="255239"/>
          </a:xfrm>
        </p:spPr>
        <p:txBody>
          <a:bodyPr/>
          <a:lstStyle/>
          <a:p>
            <a:r>
              <a:rPr lang="nl-NL" dirty="0"/>
              <a:t>Wetgeving </a:t>
            </a:r>
            <a:r>
              <a:rPr lang="nl-NL" dirty="0" err="1"/>
              <a:t>ggo</a:t>
            </a:r>
            <a:r>
              <a:rPr lang="nl-NL" dirty="0"/>
              <a:t> - BVF cursus - online presentatie</a:t>
            </a:r>
          </a:p>
        </p:txBody>
      </p:sp>
      <p:pic>
        <p:nvPicPr>
          <p:cNvPr id="48" name="Afbeelding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" y="1052737"/>
            <a:ext cx="1362075" cy="923925"/>
          </a:xfrm>
          <a:prstGeom prst="rect">
            <a:avLst/>
          </a:prstGeom>
        </p:spPr>
      </p:pic>
      <p:pic>
        <p:nvPicPr>
          <p:cNvPr id="49" name="Afbeelding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212" y="1052737"/>
            <a:ext cx="5257576" cy="5257576"/>
          </a:xfrm>
          <a:prstGeom prst="rect">
            <a:avLst/>
          </a:prstGeom>
        </p:spPr>
      </p:pic>
      <p:pic>
        <p:nvPicPr>
          <p:cNvPr id="50" name="Afbeelding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2585" y="1772110"/>
            <a:ext cx="3818831" cy="3818831"/>
          </a:xfrm>
          <a:prstGeom prst="rect">
            <a:avLst/>
          </a:prstGeom>
        </p:spPr>
      </p:pic>
      <p:pic>
        <p:nvPicPr>
          <p:cNvPr id="51" name="Afbeelding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7405" y="2656930"/>
            <a:ext cx="2049190" cy="204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45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Dank voor jullie aandacht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1"/>
          </p:nvPr>
        </p:nvSpPr>
        <p:spPr>
          <a:xfrm>
            <a:off x="466725" y="2068513"/>
            <a:ext cx="8305800" cy="1288479"/>
          </a:xfrm>
        </p:spPr>
        <p:txBody>
          <a:bodyPr/>
          <a:lstStyle/>
          <a:p>
            <a:pPr marL="0" indent="0">
              <a:buNone/>
            </a:pPr>
            <a:r>
              <a:rPr lang="nl-NL" sz="1800" dirty="0"/>
              <a:t>Nog vragen? </a:t>
            </a:r>
          </a:p>
          <a:p>
            <a:pPr marL="0" indent="0">
              <a:buNone/>
            </a:pPr>
            <a:r>
              <a:rPr lang="nl-NL" sz="1800" dirty="0"/>
              <a:t>Stel die dan via de mail aan BGGO, zodat </a:t>
            </a:r>
            <a:r>
              <a:rPr lang="nl-NL" sz="1800"/>
              <a:t>we hierop terug kunnen komen.</a:t>
            </a:r>
            <a:endParaRPr lang="nl-NL" sz="1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nl-NL" dirty="0"/>
              <a:t>19 september 2023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>
          <a:xfrm>
            <a:off x="3010569" y="6509110"/>
            <a:ext cx="3313361" cy="205656"/>
          </a:xfrm>
        </p:spPr>
        <p:txBody>
          <a:bodyPr/>
          <a:lstStyle/>
          <a:p>
            <a:r>
              <a:rPr lang="nl-NL" dirty="0"/>
              <a:t>Wetgeving </a:t>
            </a:r>
            <a:r>
              <a:rPr lang="nl-NL" dirty="0" err="1"/>
              <a:t>ggo</a:t>
            </a:r>
            <a:r>
              <a:rPr lang="nl-NL" dirty="0"/>
              <a:t> - BVF cursus - online presentatie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Rechtsstelsels Internationaal, EU en NL</a:t>
            </a:r>
          </a:p>
          <a:p>
            <a:r>
              <a:rPr lang="nl-NL" dirty="0"/>
              <a:t>Besluit en Regeling </a:t>
            </a:r>
            <a:r>
              <a:rPr lang="nl-NL" dirty="0" err="1"/>
              <a:t>ggo</a:t>
            </a:r>
            <a:endParaRPr lang="nl-NL" dirty="0"/>
          </a:p>
          <a:p>
            <a:r>
              <a:rPr lang="nl-NL" dirty="0"/>
              <a:t>Ingeperkt gebruik</a:t>
            </a:r>
          </a:p>
          <a:p>
            <a:r>
              <a:rPr lang="en-US" dirty="0" err="1"/>
              <a:t>Wabo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wetgeving</a:t>
            </a:r>
            <a:endParaRPr lang="nl-NL" dirty="0"/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nl-NL" dirty="0"/>
              <a:t>19 september 2023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>
          <a:xfrm>
            <a:off x="2974565" y="6489700"/>
            <a:ext cx="3385369" cy="241300"/>
          </a:xfrm>
        </p:spPr>
        <p:txBody>
          <a:bodyPr/>
          <a:lstStyle/>
          <a:p>
            <a:r>
              <a:rPr lang="nl-NL" dirty="0"/>
              <a:t>Wetgeving </a:t>
            </a:r>
            <a:r>
              <a:rPr lang="nl-NL" dirty="0" err="1"/>
              <a:t>ggo</a:t>
            </a:r>
            <a:r>
              <a:rPr lang="nl-NL" dirty="0"/>
              <a:t> - BVF cursus - online presentatie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66725" y="2636912"/>
            <a:ext cx="8401050" cy="492125"/>
          </a:xfrm>
        </p:spPr>
        <p:txBody>
          <a:bodyPr/>
          <a:lstStyle/>
          <a:p>
            <a:pPr algn="ctr"/>
            <a:r>
              <a:rPr lang="nl-NL" dirty="0"/>
              <a:t>Rechtsstelsels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nl-NL" dirty="0"/>
              <a:t>19 september 2023 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>
          <a:xfrm>
            <a:off x="2879315" y="6487584"/>
            <a:ext cx="3385369" cy="277664"/>
          </a:xfrm>
        </p:spPr>
        <p:txBody>
          <a:bodyPr/>
          <a:lstStyle/>
          <a:p>
            <a:r>
              <a:rPr lang="nl-NL" dirty="0"/>
              <a:t>Wetgeving </a:t>
            </a:r>
            <a:r>
              <a:rPr lang="nl-NL" dirty="0" err="1"/>
              <a:t>ggo</a:t>
            </a:r>
            <a:r>
              <a:rPr lang="nl-NL" dirty="0"/>
              <a:t> - BVF cursus - online presentatie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nl-NL" dirty="0"/>
              <a:t>19 september 2023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>
          <a:xfrm>
            <a:off x="2951323" y="6611647"/>
            <a:ext cx="3241353" cy="119062"/>
          </a:xfrm>
        </p:spPr>
        <p:txBody>
          <a:bodyPr/>
          <a:lstStyle/>
          <a:p>
            <a:r>
              <a:rPr lang="nl-NL" dirty="0"/>
              <a:t>Wetgeving </a:t>
            </a:r>
            <a:r>
              <a:rPr lang="nl-NL" dirty="0" err="1"/>
              <a:t>ggo</a:t>
            </a:r>
            <a:r>
              <a:rPr lang="nl-NL" dirty="0"/>
              <a:t> - BVF cursus - online presentatie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357" y="1052736"/>
            <a:ext cx="5275287" cy="527528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842" y="1633221"/>
            <a:ext cx="4114317" cy="411431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7538" y="2275917"/>
            <a:ext cx="2828925" cy="282892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3848" y="2962227"/>
            <a:ext cx="1456305" cy="145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91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66725" y="2780928"/>
            <a:ext cx="8401050" cy="492125"/>
          </a:xfrm>
        </p:spPr>
        <p:txBody>
          <a:bodyPr/>
          <a:lstStyle/>
          <a:p>
            <a:pPr algn="ctr"/>
            <a:r>
              <a:rPr lang="nl-NL" dirty="0"/>
              <a:t>Besluit </a:t>
            </a:r>
            <a:r>
              <a:rPr lang="nl-NL" dirty="0" err="1"/>
              <a:t>ggo</a:t>
            </a:r>
            <a:r>
              <a:rPr lang="nl-NL" dirty="0"/>
              <a:t> en Regeling </a:t>
            </a:r>
            <a:r>
              <a:rPr lang="nl-NL" dirty="0" err="1"/>
              <a:t>ggo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nl-NL" dirty="0"/>
              <a:t>19 september 2023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>
          <a:xfrm>
            <a:off x="2879315" y="6462710"/>
            <a:ext cx="3385369" cy="205656"/>
          </a:xfrm>
        </p:spPr>
        <p:txBody>
          <a:bodyPr/>
          <a:lstStyle/>
          <a:p>
            <a:r>
              <a:rPr lang="nl-NL" dirty="0"/>
              <a:t>Wetgeving </a:t>
            </a:r>
            <a:r>
              <a:rPr lang="nl-NL" dirty="0" err="1"/>
              <a:t>ggo</a:t>
            </a:r>
            <a:r>
              <a:rPr lang="nl-NL" dirty="0"/>
              <a:t> - BVF cursus - online presentatie</a:t>
            </a:r>
          </a:p>
        </p:txBody>
      </p:sp>
    </p:spTree>
    <p:extLst>
      <p:ext uri="{BB962C8B-B14F-4D97-AF65-F5344CB8AC3E}">
        <p14:creationId xmlns:p14="http://schemas.microsoft.com/office/powerpoint/2010/main" val="1650572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1475" y="1124744"/>
            <a:ext cx="8401050" cy="492125"/>
          </a:xfrm>
        </p:spPr>
        <p:txBody>
          <a:bodyPr/>
          <a:lstStyle/>
          <a:p>
            <a:pPr algn="ctr"/>
            <a:r>
              <a:rPr lang="nl-NL" dirty="0"/>
              <a:t>Principe van de </a:t>
            </a:r>
            <a:r>
              <a:rPr lang="nl-NL" dirty="0" err="1"/>
              <a:t>ggo-regelgeving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>
          <a:xfrm>
            <a:off x="7197166" y="6544648"/>
            <a:ext cx="1508125" cy="119062"/>
          </a:xfrm>
        </p:spPr>
        <p:txBody>
          <a:bodyPr/>
          <a:lstStyle/>
          <a:p>
            <a:r>
              <a:rPr lang="nl-NL" dirty="0"/>
              <a:t>19 september 2023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>
          <a:xfrm>
            <a:off x="3007711" y="6481076"/>
            <a:ext cx="3650555" cy="215296"/>
          </a:xfrm>
        </p:spPr>
        <p:txBody>
          <a:bodyPr/>
          <a:lstStyle/>
          <a:p>
            <a:r>
              <a:rPr lang="nl-NL" dirty="0"/>
              <a:t>Wetgeving </a:t>
            </a:r>
            <a:r>
              <a:rPr lang="nl-NL" dirty="0" err="1"/>
              <a:t>ggo</a:t>
            </a:r>
            <a:r>
              <a:rPr lang="nl-NL" dirty="0"/>
              <a:t> - BVF cursus - online presentatie</a:t>
            </a:r>
          </a:p>
        </p:txBody>
      </p:sp>
      <p:grpSp>
        <p:nvGrpSpPr>
          <p:cNvPr id="10" name="Groep 9"/>
          <p:cNvGrpSpPr/>
          <p:nvPr/>
        </p:nvGrpSpPr>
        <p:grpSpPr>
          <a:xfrm>
            <a:off x="395536" y="2168567"/>
            <a:ext cx="2520282" cy="3852721"/>
            <a:chOff x="395536" y="2168567"/>
            <a:chExt cx="2520282" cy="3852721"/>
          </a:xfrm>
        </p:grpSpPr>
        <p:sp>
          <p:nvSpPr>
            <p:cNvPr id="26" name="Line 8"/>
            <p:cNvSpPr>
              <a:spLocks noChangeShapeType="1"/>
            </p:cNvSpPr>
            <p:nvPr/>
          </p:nvSpPr>
          <p:spPr bwMode="auto">
            <a:xfrm>
              <a:off x="2915818" y="2362613"/>
              <a:ext cx="0" cy="3658675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50" name="Rectangle 3"/>
            <p:cNvSpPr>
              <a:spLocks noChangeArrowheads="1"/>
            </p:cNvSpPr>
            <p:nvPr/>
          </p:nvSpPr>
          <p:spPr bwMode="auto">
            <a:xfrm>
              <a:off x="395536" y="2168567"/>
              <a:ext cx="2386006" cy="480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nl-NL" sz="1800" dirty="0">
                  <a:latin typeface="Tahoma" charset="0"/>
                </a:rPr>
                <a:t>Ingeperkt gebruik</a:t>
              </a:r>
            </a:p>
          </p:txBody>
        </p:sp>
        <p:sp>
          <p:nvSpPr>
            <p:cNvPr id="58" name="Rectangle 6"/>
            <p:cNvSpPr>
              <a:spLocks noChangeArrowheads="1"/>
            </p:cNvSpPr>
            <p:nvPr/>
          </p:nvSpPr>
          <p:spPr bwMode="auto">
            <a:xfrm>
              <a:off x="456496" y="3310243"/>
              <a:ext cx="2069697" cy="1763415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60" name="Rectangle 15"/>
            <p:cNvSpPr>
              <a:spLocks noChangeArrowheads="1"/>
            </p:cNvSpPr>
            <p:nvPr/>
          </p:nvSpPr>
          <p:spPr bwMode="auto">
            <a:xfrm>
              <a:off x="539586" y="3963284"/>
              <a:ext cx="1903517" cy="4758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/>
              <a:r>
                <a:rPr lang="nl-NL" sz="1800" dirty="0">
                  <a:latin typeface="Tahoma" charset="0"/>
                </a:rPr>
                <a:t>Laboratorium</a:t>
              </a:r>
            </a:p>
          </p:txBody>
        </p:sp>
        <p:sp>
          <p:nvSpPr>
            <p:cNvPr id="28" name="Rectangle 3"/>
            <p:cNvSpPr>
              <a:spLocks noChangeArrowheads="1"/>
            </p:cNvSpPr>
            <p:nvPr/>
          </p:nvSpPr>
          <p:spPr bwMode="auto">
            <a:xfrm>
              <a:off x="453494" y="5743647"/>
              <a:ext cx="1006686" cy="277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nl-NL" sz="1200" dirty="0">
                  <a:latin typeface="Tahoma" charset="0"/>
                </a:rPr>
                <a:t>Hoofdstuk 2</a:t>
              </a:r>
            </a:p>
          </p:txBody>
        </p:sp>
      </p:grpSp>
      <p:grpSp>
        <p:nvGrpSpPr>
          <p:cNvPr id="12" name="Groep 11"/>
          <p:cNvGrpSpPr/>
          <p:nvPr/>
        </p:nvGrpSpPr>
        <p:grpSpPr>
          <a:xfrm>
            <a:off x="5706275" y="2168567"/>
            <a:ext cx="3058493" cy="3852721"/>
            <a:chOff x="5706275" y="2168567"/>
            <a:chExt cx="3058493" cy="3852721"/>
          </a:xfrm>
        </p:grpSpPr>
        <p:sp>
          <p:nvSpPr>
            <p:cNvPr id="52" name="Rectangle 5"/>
            <p:cNvSpPr>
              <a:spLocks noChangeArrowheads="1"/>
            </p:cNvSpPr>
            <p:nvPr/>
          </p:nvSpPr>
          <p:spPr bwMode="auto">
            <a:xfrm>
              <a:off x="5963247" y="2168567"/>
              <a:ext cx="1956201" cy="480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nl-NL" sz="1800" dirty="0">
                  <a:latin typeface="Tahoma" charset="0"/>
                </a:rPr>
                <a:t>Markttoelating</a:t>
              </a:r>
            </a:p>
          </p:txBody>
        </p:sp>
        <p:sp>
          <p:nvSpPr>
            <p:cNvPr id="61" name="Line 8"/>
            <p:cNvSpPr>
              <a:spLocks noChangeShapeType="1"/>
            </p:cNvSpPr>
            <p:nvPr/>
          </p:nvSpPr>
          <p:spPr bwMode="auto">
            <a:xfrm>
              <a:off x="5706275" y="2362613"/>
              <a:ext cx="0" cy="3658675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62" name="Line 9"/>
            <p:cNvSpPr>
              <a:spLocks noChangeShapeType="1"/>
            </p:cNvSpPr>
            <p:nvPr/>
          </p:nvSpPr>
          <p:spPr bwMode="auto">
            <a:xfrm flipV="1">
              <a:off x="5706275" y="3351444"/>
              <a:ext cx="1269012" cy="8899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63" name="Line 10"/>
            <p:cNvSpPr>
              <a:spLocks noChangeShapeType="1"/>
            </p:cNvSpPr>
            <p:nvPr/>
          </p:nvSpPr>
          <p:spPr bwMode="auto">
            <a:xfrm flipV="1">
              <a:off x="5706275" y="3845860"/>
              <a:ext cx="1269012" cy="3955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64" name="Line 11"/>
            <p:cNvSpPr>
              <a:spLocks noChangeShapeType="1"/>
            </p:cNvSpPr>
            <p:nvPr/>
          </p:nvSpPr>
          <p:spPr bwMode="auto">
            <a:xfrm>
              <a:off x="5706275" y="4241392"/>
              <a:ext cx="12690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65" name="Line 12"/>
            <p:cNvSpPr>
              <a:spLocks noChangeShapeType="1"/>
            </p:cNvSpPr>
            <p:nvPr/>
          </p:nvSpPr>
          <p:spPr bwMode="auto">
            <a:xfrm>
              <a:off x="5706275" y="4241392"/>
              <a:ext cx="1178368" cy="8899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66" name="Line 13"/>
            <p:cNvSpPr>
              <a:spLocks noChangeShapeType="1"/>
            </p:cNvSpPr>
            <p:nvPr/>
          </p:nvSpPr>
          <p:spPr bwMode="auto">
            <a:xfrm>
              <a:off x="5706275" y="4241392"/>
              <a:ext cx="1269012" cy="4944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54" name="Rectangle 14"/>
            <p:cNvSpPr>
              <a:spLocks noChangeArrowheads="1"/>
            </p:cNvSpPr>
            <p:nvPr/>
          </p:nvSpPr>
          <p:spPr bwMode="auto">
            <a:xfrm>
              <a:off x="7137690" y="3772170"/>
              <a:ext cx="1627078" cy="839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nl-NL" sz="1800" dirty="0">
                  <a:latin typeface="Tahoma" charset="0"/>
                </a:rPr>
                <a:t>Product</a:t>
              </a:r>
            </a:p>
            <a:p>
              <a:pPr eaLnBrk="0" hangingPunct="0"/>
              <a:r>
                <a:rPr lang="nl-NL" sz="1800" dirty="0">
                  <a:latin typeface="Tahoma" charset="0"/>
                </a:rPr>
                <a:t>regelgeving</a:t>
              </a:r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5737134" y="5743646"/>
              <a:ext cx="1006686" cy="277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nl-NL" sz="1200" dirty="0">
                  <a:latin typeface="Tahoma" charset="0"/>
                </a:rPr>
                <a:t>Hoofdstuk 4</a:t>
              </a:r>
            </a:p>
          </p:txBody>
        </p:sp>
      </p:grpSp>
      <p:grpSp>
        <p:nvGrpSpPr>
          <p:cNvPr id="11" name="Groep 10"/>
          <p:cNvGrpSpPr/>
          <p:nvPr/>
        </p:nvGrpSpPr>
        <p:grpSpPr>
          <a:xfrm>
            <a:off x="2533747" y="1988840"/>
            <a:ext cx="2776255" cy="4032447"/>
            <a:chOff x="2533747" y="1988840"/>
            <a:chExt cx="2776255" cy="4032447"/>
          </a:xfrm>
        </p:grpSpPr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1880" y="4221088"/>
              <a:ext cx="804297" cy="776287"/>
            </a:xfrm>
            <a:prstGeom prst="rect">
              <a:avLst/>
            </a:prstGeom>
          </p:spPr>
        </p:pic>
        <p:sp>
          <p:nvSpPr>
            <p:cNvPr id="51" name="Rectangle 4"/>
            <p:cNvSpPr>
              <a:spLocks noChangeArrowheads="1"/>
            </p:cNvSpPr>
            <p:nvPr/>
          </p:nvSpPr>
          <p:spPr bwMode="auto">
            <a:xfrm>
              <a:off x="3563985" y="1988840"/>
              <a:ext cx="1714870" cy="839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nl-NL" sz="1800" dirty="0">
                  <a:latin typeface="Tahoma" charset="0"/>
                </a:rPr>
                <a:t>Introductie</a:t>
              </a:r>
            </a:p>
            <a:p>
              <a:pPr algn="ctr" eaLnBrk="0" hangingPunct="0"/>
              <a:r>
                <a:rPr lang="nl-NL" sz="1800" dirty="0">
                  <a:latin typeface="Tahoma" charset="0"/>
                </a:rPr>
                <a:t>in het milieu</a:t>
              </a:r>
            </a:p>
          </p:txBody>
        </p:sp>
        <p:sp>
          <p:nvSpPr>
            <p:cNvPr id="59" name="Line 7"/>
            <p:cNvSpPr>
              <a:spLocks noChangeShapeType="1"/>
            </p:cNvSpPr>
            <p:nvPr/>
          </p:nvSpPr>
          <p:spPr bwMode="auto">
            <a:xfrm>
              <a:off x="2533747" y="4191951"/>
              <a:ext cx="12690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30" name="Rectangle 3"/>
            <p:cNvSpPr>
              <a:spLocks noChangeArrowheads="1"/>
            </p:cNvSpPr>
            <p:nvPr/>
          </p:nvSpPr>
          <p:spPr bwMode="auto">
            <a:xfrm>
              <a:off x="3042764" y="5743646"/>
              <a:ext cx="1006686" cy="277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nl-NL" sz="1200" dirty="0">
                  <a:latin typeface="Tahoma" charset="0"/>
                </a:rPr>
                <a:t>Hoofdstuk 3</a:t>
              </a:r>
            </a:p>
          </p:txBody>
        </p:sp>
        <p:pic>
          <p:nvPicPr>
            <p:cNvPr id="3" name="Afbeelding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976" y="3095485"/>
              <a:ext cx="954026" cy="15834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204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1475" y="1052736"/>
            <a:ext cx="8401050" cy="492125"/>
          </a:xfrm>
        </p:spPr>
        <p:txBody>
          <a:bodyPr/>
          <a:lstStyle/>
          <a:p>
            <a:pPr algn="ctr"/>
            <a:r>
              <a:rPr lang="nl-NL" dirty="0"/>
              <a:t>Beschermingsbeginselen IG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EFCD2F-3854-4509-94B1-251D221B176A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nl-NL" dirty="0"/>
              <a:t>19 september 2023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3"/>
          </p:nvPr>
        </p:nvSpPr>
        <p:spPr>
          <a:xfrm>
            <a:off x="2879315" y="6509110"/>
            <a:ext cx="3385369" cy="205656"/>
          </a:xfrm>
        </p:spPr>
        <p:txBody>
          <a:bodyPr/>
          <a:lstStyle/>
          <a:p>
            <a:r>
              <a:rPr lang="nl-NL" dirty="0"/>
              <a:t>Wetgeving </a:t>
            </a:r>
            <a:r>
              <a:rPr lang="nl-NL" dirty="0" err="1"/>
              <a:t>ggo</a:t>
            </a:r>
            <a:r>
              <a:rPr lang="nl-NL" dirty="0"/>
              <a:t> - BVF cursus - online presentatie</a:t>
            </a:r>
          </a:p>
        </p:txBody>
      </p:sp>
      <p:pic>
        <p:nvPicPr>
          <p:cNvPr id="10" name="Afbeelding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4253" y="1544862"/>
            <a:ext cx="5475494" cy="478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nl-NL" dirty="0"/>
              <a:t>19 september 2023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>
          <a:xfrm>
            <a:off x="2879315" y="6509110"/>
            <a:ext cx="3385369" cy="205656"/>
          </a:xfrm>
        </p:spPr>
        <p:txBody>
          <a:bodyPr/>
          <a:lstStyle/>
          <a:p>
            <a:r>
              <a:rPr lang="nl-NL" dirty="0"/>
              <a:t>Wetgeving </a:t>
            </a:r>
            <a:r>
              <a:rPr lang="nl-NL" dirty="0" err="1"/>
              <a:t>ggo</a:t>
            </a:r>
            <a:r>
              <a:rPr lang="nl-NL" dirty="0"/>
              <a:t> - BVF cursus - online presentatie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23" y="1547500"/>
            <a:ext cx="7232154" cy="4761820"/>
          </a:xfrm>
          <a:prstGeom prst="rect">
            <a:avLst/>
          </a:prstGeom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71475" y="1052736"/>
            <a:ext cx="8401050" cy="492125"/>
          </a:xfrm>
        </p:spPr>
        <p:txBody>
          <a:bodyPr/>
          <a:lstStyle/>
          <a:p>
            <a:pPr algn="ctr"/>
            <a:r>
              <a:rPr lang="nl-NL" dirty="0"/>
              <a:t>Risicobeoordeling IG</a:t>
            </a:r>
          </a:p>
        </p:txBody>
      </p:sp>
    </p:spTree>
    <p:extLst>
      <p:ext uri="{BB962C8B-B14F-4D97-AF65-F5344CB8AC3E}">
        <p14:creationId xmlns:p14="http://schemas.microsoft.com/office/powerpoint/2010/main" val="289227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nl-NL" dirty="0"/>
              <a:t>19 september 2023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>
          <a:xfrm>
            <a:off x="2879315" y="6509110"/>
            <a:ext cx="3385369" cy="205656"/>
          </a:xfrm>
        </p:spPr>
        <p:txBody>
          <a:bodyPr/>
          <a:lstStyle/>
          <a:p>
            <a:r>
              <a:rPr lang="nl-NL"/>
              <a:t>Wetgeving ggo - BVF cursus - online presentatie</a:t>
            </a:r>
            <a:endParaRPr lang="nl-NL" dirty="0"/>
          </a:p>
        </p:txBody>
      </p:sp>
      <p:sp>
        <p:nvSpPr>
          <p:cNvPr id="7" name="Titel 8"/>
          <p:cNvSpPr txBox="1">
            <a:spLocks/>
          </p:cNvSpPr>
          <p:nvPr/>
        </p:nvSpPr>
        <p:spPr bwMode="auto">
          <a:xfrm>
            <a:off x="466725" y="2492896"/>
            <a:ext cx="840105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600" b="0" i="0" u="none" strike="noStrike" kern="0" cap="none" spc="0" normalizeH="0" baseline="0" noProof="0" dirty="0">
                <a:ln>
                  <a:noFill/>
                </a:ln>
                <a:solidFill>
                  <a:srgbClr val="CC003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Andere relevante wetgeving</a:t>
            </a: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rgbClr val="CC003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20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ARMA DOCSYS~XML" val="&lt;data author=&quot;{00000000-0000-0000-0000-000000000000}&quot; authorname=&quot;(onbekend)&quot; model=&quot;{00000001-0005-0000-0001-000000000013}&quot; profile=&quot;1Logo&quot; created=&quot;2010-10-28 12:31:02&quot; modified=&quot;2010-10-28 14:12:02&quot;&gt;&lt;presentatie template=&quot;C:\Program Files\Carma DocSys\1Logo\Modellen\Presentaties\ministerie.pot&quot; enabled=&quot;true&quot; reopen=&quot;true&quot; lcid=&quot;1043&quot; newdoc=&quot;true&quot; engine=&quot;DocSysEngine.MSPPT&quot;&gt;&lt;titel class=&quot;string&quot; value=&quot;&quot;/&gt;&lt;fldfooter class=&quot;string&quot; value=&quot;&quot;/&gt;&lt;subtitel class=&quot;string&quot; value=&quot;&quot;/&gt;&lt;datum class=&quot;string&quot; value=&quot;29 oktober 2010&quot;/&gt;&lt;kleur class=&quot;string&quot; value=&quot;&quot;/&gt;&lt;divisie class=&quot;string&quot; value=&quot;Ministerie&quot; id=&quot;1&quot;/&gt;&lt;PAPER/&gt;&lt;/presentatie&gt;&lt;/data&gt;&#10;"/>
</p:tagLst>
</file>

<file path=ppt/theme/theme1.xml><?xml version="1.0" encoding="utf-8"?>
<a:theme xmlns:a="http://schemas.openxmlformats.org/drawingml/2006/main" name="Tijdelijk_bestand_Presentatie_IenM">
  <a:themeElements>
    <a:clrScheme name="">
      <a:dk1>
        <a:srgbClr val="000000"/>
      </a:dk1>
      <a:lt1>
        <a:srgbClr val="FFFFFF"/>
      </a:lt1>
      <a:dk2>
        <a:srgbClr val="0E4A10"/>
      </a:dk2>
      <a:lt2>
        <a:srgbClr val="47145C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minister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inisterie 1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2">
        <a:dk1>
          <a:srgbClr val="000000"/>
        </a:dk1>
        <a:lt1>
          <a:srgbClr val="FFFFFF"/>
        </a:lt1>
        <a:dk2>
          <a:srgbClr val="3C1508"/>
        </a:dk2>
        <a:lt2>
          <a:srgbClr val="3C1508"/>
        </a:lt2>
        <a:accent1>
          <a:srgbClr val="FBD221"/>
        </a:accent1>
        <a:accent2>
          <a:srgbClr val="F9A529"/>
        </a:accent2>
        <a:accent3>
          <a:srgbClr val="FFFFFF"/>
        </a:accent3>
        <a:accent4>
          <a:srgbClr val="000000"/>
        </a:accent4>
        <a:accent5>
          <a:srgbClr val="FDE5AB"/>
        </a:accent5>
        <a:accent6>
          <a:srgbClr val="E29524"/>
        </a:accent6>
        <a:hlink>
          <a:srgbClr val="EE0026"/>
        </a:hlink>
        <a:folHlink>
          <a:srgbClr val="60652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3">
        <a:dk1>
          <a:srgbClr val="000000"/>
        </a:dk1>
        <a:lt1>
          <a:srgbClr val="FFFFFF"/>
        </a:lt1>
        <a:dk2>
          <a:srgbClr val="47145C"/>
        </a:dk2>
        <a:lt2>
          <a:srgbClr val="0E4A10"/>
        </a:lt2>
        <a:accent1>
          <a:srgbClr val="EE0026"/>
        </a:accent1>
        <a:accent2>
          <a:srgbClr val="D60044"/>
        </a:accent2>
        <a:accent3>
          <a:srgbClr val="FFFFFF"/>
        </a:accent3>
        <a:accent4>
          <a:srgbClr val="000000"/>
        </a:accent4>
        <a:accent5>
          <a:srgbClr val="F5AAAC"/>
        </a:accent5>
        <a:accent6>
          <a:srgbClr val="C2003D"/>
        </a:accent6>
        <a:hlink>
          <a:srgbClr val="ED8FBB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4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6ED9AD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AE9D3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E4A10"/>
    </a:dk2>
    <a:lt2>
      <a:srgbClr val="47145C"/>
    </a:lt2>
    <a:accent1>
      <a:srgbClr val="046F96"/>
    </a:accent1>
    <a:accent2>
      <a:srgbClr val="9ACCD4"/>
    </a:accent2>
    <a:accent3>
      <a:srgbClr val="FFFFFF"/>
    </a:accent3>
    <a:accent4>
      <a:srgbClr val="000000"/>
    </a:accent4>
    <a:accent5>
      <a:srgbClr val="AABBC9"/>
    </a:accent5>
    <a:accent6>
      <a:srgbClr val="8BB9C0"/>
    </a:accent6>
    <a:hlink>
      <a:srgbClr val="ED8FBB"/>
    </a:hlink>
    <a:folHlink>
      <a:srgbClr val="900079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634CA3F5682C418397C6E4414BCDE3" ma:contentTypeVersion="19" ma:contentTypeDescription="Create a new document." ma:contentTypeScope="" ma:versionID="e8739923da85bbcf64949b37376119e5">
  <xsd:schema xmlns:xsd="http://www.w3.org/2001/XMLSchema" xmlns:xs="http://www.w3.org/2001/XMLSchema" xmlns:p="http://schemas.microsoft.com/office/2006/metadata/properties" xmlns:ns1="http://schemas.microsoft.com/sharepoint/v3" xmlns:ns2="0577e6a0-5f74-4659-a81a-c7bdc984432d" xmlns:ns3="f5c8fe0e-f8db-4fac-9fd3-e69469f9c90b" targetNamespace="http://schemas.microsoft.com/office/2006/metadata/properties" ma:root="true" ma:fieldsID="8eeeaf8f7c9db5a37ba8cc4ca484e72e" ns1:_="" ns2:_="" ns3:_="">
    <xsd:import namespace="http://schemas.microsoft.com/sharepoint/v3"/>
    <xsd:import namespace="0577e6a0-5f74-4659-a81a-c7bdc984432d"/>
    <xsd:import namespace="f5c8fe0e-f8db-4fac-9fd3-e69469f9c9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77e6a0-5f74-4659-a81a-c7bdc9844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f1f8003-3544-4801-a0bb-558fc8ffc2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c8fe0e-f8db-4fac-9fd3-e69469f9c90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19a741a-f494-4d94-8680-dc86ef506da7}" ma:internalName="TaxCatchAll" ma:showField="CatchAllData" ma:web="f5c8fe0e-f8db-4fac-9fd3-e69469f9c9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0577e6a0-5f74-4659-a81a-c7bdc984432d">
      <Terms xmlns="http://schemas.microsoft.com/office/infopath/2007/PartnerControls"/>
    </lcf76f155ced4ddcb4097134ff3c332f>
    <TaxCatchAll xmlns="f5c8fe0e-f8db-4fac-9fd3-e69469f9c90b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574CA60-5FCB-46A2-AAFD-C8DFA4DEE27A}"/>
</file>

<file path=customXml/itemProps2.xml><?xml version="1.0" encoding="utf-8"?>
<ds:datastoreItem xmlns:ds="http://schemas.openxmlformats.org/officeDocument/2006/customXml" ds:itemID="{C5D5E8F2-1CAE-4F31-8FB5-1114DF8ABCB0}"/>
</file>

<file path=customXml/itemProps3.xml><?xml version="1.0" encoding="utf-8"?>
<ds:datastoreItem xmlns:ds="http://schemas.openxmlformats.org/officeDocument/2006/customXml" ds:itemID="{56B184F9-CF32-4AEC-8AC3-BA05A46507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215</Words>
  <Application>Microsoft Office PowerPoint</Application>
  <PresentationFormat>Diavoorstelling (4:3)</PresentationFormat>
  <Paragraphs>68</Paragraphs>
  <Slides>11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Verdana</vt:lpstr>
      <vt:lpstr>Tijdelijk_bestand_Presentatie_IenM</vt:lpstr>
      <vt:lpstr>Wetgeving genetisch gemodificeerde organismen </vt:lpstr>
      <vt:lpstr>Inhoud</vt:lpstr>
      <vt:lpstr>Rechtsstelsels</vt:lpstr>
      <vt:lpstr>PowerPoint-presentatie</vt:lpstr>
      <vt:lpstr>Besluit ggo en Regeling ggo</vt:lpstr>
      <vt:lpstr>Principe van de ggo-regelgeving</vt:lpstr>
      <vt:lpstr>Beschermingsbeginselen IG</vt:lpstr>
      <vt:lpstr>Risicobeoordeling IG</vt:lpstr>
      <vt:lpstr>PowerPoint-presentatie</vt:lpstr>
      <vt:lpstr>PowerPoint-presentatie</vt:lpstr>
      <vt:lpstr>Dank voor jullie aandacht</vt:lpstr>
    </vt:vector>
  </TitlesOfParts>
  <Company>Rijksoverheid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Rob Duba</dc:creator>
  <cp:lastModifiedBy>Bilgin, M. (Marie-Louise) - DGMI</cp:lastModifiedBy>
  <cp:revision>198</cp:revision>
  <dcterms:created xsi:type="dcterms:W3CDTF">2015-10-09T07:43:21Z</dcterms:created>
  <dcterms:modified xsi:type="dcterms:W3CDTF">2023-09-15T12:05:35Z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0x010100FF634CA3F5682C418397C6E4414BCDE3</vt:lpwstr>
  </property>
</Properties>
</file>