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83" r:id="rId4"/>
    <p:sldId id="284" r:id="rId5"/>
    <p:sldId id="275" r:id="rId6"/>
    <p:sldId id="281" r:id="rId7"/>
    <p:sldId id="280" r:id="rId8"/>
    <p:sldId id="279" r:id="rId9"/>
    <p:sldId id="277" r:id="rId10"/>
    <p:sldId id="278" r:id="rId11"/>
    <p:sldId id="276" r:id="rId12"/>
  </p:sldIdLst>
  <p:sldSz cx="9144000" cy="6858000" type="screen4x3"/>
  <p:notesSz cx="6805613" cy="99441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90">
          <p15:clr>
            <a:srgbClr val="A4A3A4"/>
          </p15:clr>
        </p15:guide>
        <p15:guide id="2" orient="horz" pos="4773">
          <p15:clr>
            <a:srgbClr val="A4A3A4"/>
          </p15:clr>
        </p15:guide>
        <p15:guide id="3" pos="686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ek, R.M. (Robert) - ILT" initials="HR(-I" lastIdx="3" clrIdx="0">
    <p:extLst>
      <p:ext uri="{19B8F6BF-5375-455C-9EA6-DF929625EA0E}">
        <p15:presenceInfo xmlns:p15="http://schemas.microsoft.com/office/powerpoint/2012/main" userId="S-1-5-21-3773959756-3628086641-279876957-349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652A"/>
    <a:srgbClr val="0E4A10"/>
    <a:srgbClr val="47145C"/>
    <a:srgbClr val="960044"/>
    <a:srgbClr val="2494C5"/>
    <a:srgbClr val="9ACCD4"/>
    <a:srgbClr val="ED8FBB"/>
    <a:srgbClr val="529D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2" autoAdjust="0"/>
    <p:restoredTop sz="90929" autoAdjust="0"/>
  </p:normalViewPr>
  <p:slideViewPr>
    <p:cSldViewPr snapToGrid="0">
      <p:cViewPr varScale="1">
        <p:scale>
          <a:sx n="59" d="100"/>
          <a:sy n="59" d="100"/>
        </p:scale>
        <p:origin x="1436" y="56"/>
      </p:cViewPr>
      <p:guideLst>
        <p:guide orient="horz" pos="5290"/>
        <p:guide orient="horz" pos="4773"/>
        <p:guide pos="6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2" name="Rectangle 26"/>
          <p:cNvSpPr>
            <a:spLocks noChangeArrowheads="1"/>
          </p:cNvSpPr>
          <p:nvPr userDrawn="1"/>
        </p:nvSpPr>
        <p:spPr bwMode="auto">
          <a:xfrm>
            <a:off x="4562475" y="0"/>
            <a:ext cx="4581525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37138" y="2878138"/>
            <a:ext cx="3598862" cy="857250"/>
          </a:xfrm>
        </p:spPr>
        <p:txBody>
          <a:bodyPr/>
          <a:lstStyle>
            <a:lvl1pPr defTabSz="608013" eaLnBrk="0" hangingPunct="0"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37138" y="3778250"/>
            <a:ext cx="3598862" cy="1752600"/>
          </a:xfrm>
        </p:spPr>
        <p:txBody>
          <a:bodyPr/>
          <a:lstStyle>
            <a:lvl1pPr marL="0" indent="1588" defTabSz="608013" eaLnBrk="0" hangingPunct="0">
              <a:buFont typeface="Arial" charset="0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nl-NL"/>
              <a:t>Klik om het opmaakprofiel van de modelondertitel te bewerken</a:t>
            </a:r>
            <a:endParaRPr lang="en-GB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5037138" y="6515100"/>
            <a:ext cx="3932237" cy="209550"/>
          </a:xfrm>
        </p:spPr>
        <p:txBody>
          <a:bodyPr anchor="t"/>
          <a:lstStyle>
            <a:lvl1pPr algn="l">
              <a:defRPr/>
            </a:lvl1pPr>
          </a:lstStyle>
          <a:p>
            <a:endParaRPr lang="nl-NL"/>
          </a:p>
        </p:txBody>
      </p:sp>
      <p:pic>
        <p:nvPicPr>
          <p:cNvPr id="8" name="Afbeelding 7" descr="lint.png"/>
          <p:cNvPicPr>
            <a:picLocks noChangeAspect="1"/>
          </p:cNvPicPr>
          <p:nvPr userDrawn="1"/>
        </p:nvPicPr>
        <p:blipFill>
          <a:blip r:embed="rId2" cstate="print"/>
          <a:srcRect l="8432" t="7417" r="13051" b="41356"/>
          <a:stretch>
            <a:fillRect/>
          </a:stretch>
        </p:blipFill>
        <p:spPr>
          <a:xfrm>
            <a:off x="4270069" y="0"/>
            <a:ext cx="608400" cy="1514475"/>
          </a:xfrm>
          <a:prstGeom prst="rect">
            <a:avLst/>
          </a:prstGeom>
        </p:spPr>
      </p:pic>
      <p:pic>
        <p:nvPicPr>
          <p:cNvPr id="7" name="Afbeelding 6" descr="IW_ILT_Logo_pres_diap_nl.png"/>
          <p:cNvPicPr>
            <a:picLocks noChangeAspect="1"/>
          </p:cNvPicPr>
          <p:nvPr userDrawn="1"/>
        </p:nvPicPr>
        <p:blipFill>
          <a:blip r:embed="rId3" cstate="print"/>
          <a:srcRect l="47441"/>
          <a:stretch>
            <a:fillRect/>
          </a:stretch>
        </p:blipFill>
        <p:spPr>
          <a:xfrm>
            <a:off x="4276725" y="290115"/>
            <a:ext cx="6065365" cy="15925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EFDBC0-A2FF-4CC0-B01D-BA40AC931EDA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67513" y="1295400"/>
            <a:ext cx="2100262" cy="49117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66725" y="1295400"/>
            <a:ext cx="6148388" cy="49117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DE01A4-70F7-4299-8B4C-5A14D50C6EAB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F27DF5-F33F-406F-AB8E-70F23C4B9EF1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326B74-2927-45AB-AE08-5AE6A8402BCD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66725" y="2068513"/>
            <a:ext cx="4124325" cy="4138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43450" y="2068513"/>
            <a:ext cx="4124325" cy="4138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27BF8C-EF8A-4647-BAB3-72FDCFCE6C0E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66825"/>
            <a:ext cx="4040188" cy="908050"/>
          </a:xfrm>
        </p:spPr>
        <p:txBody>
          <a:bodyPr anchor="b"/>
          <a:lstStyle>
            <a:lvl1pPr marL="0" indent="0">
              <a:buNone/>
              <a:defRPr lang="nl-NL" sz="2000" b="1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52650"/>
            <a:ext cx="4040188" cy="39735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266825"/>
            <a:ext cx="4041775" cy="908050"/>
          </a:xfrm>
        </p:spPr>
        <p:txBody>
          <a:bodyPr anchor="b"/>
          <a:lstStyle>
            <a:lvl1pPr marL="0" indent="0">
              <a:buNone/>
              <a:defRPr lang="nl-NL" sz="2000" b="1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7D99CD-AA6C-433A-A25A-481E93319F75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D6138D-DA61-4F55-A49A-CE390BA4FAE0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C11B0C-9E17-41BC-9B98-23AE66D87556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3008313" cy="11112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1304925"/>
            <a:ext cx="5111750" cy="48212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2705100"/>
            <a:ext cx="3008313" cy="342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C50F75-52E1-4F3C-AF69-C70C81F145EA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1323975"/>
            <a:ext cx="5486400" cy="3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14A0FA-4C64-4431-B49C-1AF25FD91436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10112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6350000"/>
            <a:ext cx="9144000" cy="50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6725" y="1295400"/>
            <a:ext cx="84010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6725" y="2068513"/>
            <a:ext cx="840105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37138" y="6611938"/>
            <a:ext cx="2416175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6725" y="6611938"/>
            <a:ext cx="1905000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fld id="{F410802D-D057-4980-A52A-018DF437EE8D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64400" y="6611938"/>
            <a:ext cx="1508125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endParaRPr lang="nl-NL"/>
          </a:p>
        </p:txBody>
      </p:sp>
      <p:pic>
        <p:nvPicPr>
          <p:cNvPr id="1036" name="Picture 12" descr="Z:\KA\Carma\DocSys\Customers\VenW Rijksbreed\Models\Presentaties\background_pictures\logo wit\RO_VW_diap.png"/>
          <p:cNvPicPr>
            <a:picLocks noChangeAspect="1" noChangeArrowheads="1"/>
          </p:cNvPicPr>
          <p:nvPr/>
        </p:nvPicPr>
        <p:blipFill>
          <a:blip r:embed="rId13" cstate="print"/>
          <a:srcRect l="46451" t="15443" r="46289" b="20656"/>
          <a:stretch>
            <a:fillRect/>
          </a:stretch>
        </p:blipFill>
        <p:spPr bwMode="auto">
          <a:xfrm>
            <a:off x="4376738" y="0"/>
            <a:ext cx="3937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2271713" y="6434138"/>
            <a:ext cx="2414587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608013" eaLnBrk="0" hangingPunct="0"/>
            <a:endParaRPr lang="en-US" sz="1000">
              <a:solidFill>
                <a:srgbClr val="FFFFFF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053" name="Text Box 29"/>
          <p:cNvSpPr txBox="1">
            <a:spLocks noChangeArrowheads="1"/>
          </p:cNvSpPr>
          <p:nvPr/>
        </p:nvSpPr>
        <p:spPr bwMode="auto">
          <a:xfrm>
            <a:off x="5037138" y="6423025"/>
            <a:ext cx="3154362" cy="11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608013" eaLnBrk="0" hangingPunct="0"/>
            <a:r>
              <a:rPr lang="nl-NL" sz="1000" dirty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Inspectie Leefomgeving en Transport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lent.nl/contac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1400" dirty="0"/>
              <a:t>INCIDENTEN MET GGO’S</a:t>
            </a:r>
            <a:br>
              <a:rPr lang="nl-NL" sz="1400" dirty="0"/>
            </a:br>
            <a:br>
              <a:rPr lang="nl-NL" sz="1400" dirty="0"/>
            </a:br>
            <a:r>
              <a:rPr lang="nl-NL" sz="800" dirty="0"/>
              <a:t>Margot Spreuwenberg, inspecteur</a:t>
            </a:r>
            <a:br>
              <a:rPr lang="nl-NL" sz="800" dirty="0"/>
            </a:br>
            <a:r>
              <a:rPr lang="nl-NL" sz="800" dirty="0"/>
              <a:t>BVF-cursus, 26 september 2023</a:t>
            </a:r>
            <a:endParaRPr lang="nl-NL" sz="14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 </a:t>
            </a:r>
          </a:p>
        </p:txBody>
      </p:sp>
      <p:pic>
        <p:nvPicPr>
          <p:cNvPr id="5" name="Afbeelding 4" descr="onderzoeksraad-overweegt-onderzoek-lek-waterleiding-vum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8204" y="4257802"/>
            <a:ext cx="4007556" cy="225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131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182881"/>
            <a:ext cx="8401050" cy="722376"/>
          </a:xfrm>
        </p:spPr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Een voorbeeld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Door een constructiefout blijkt er een open verbinding zonder HEPA filter te bestaan tussen een ML-III lab en een andere ruimte. Dit is niet door </a:t>
            </a:r>
            <a:r>
              <a:rPr lang="nl-NL" u="sng" dirty="0"/>
              <a:t>testen</a:t>
            </a:r>
            <a:r>
              <a:rPr lang="nl-NL" dirty="0"/>
              <a:t> ondervangen.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04" y="3575304"/>
            <a:ext cx="5065776" cy="253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955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164593"/>
            <a:ext cx="8401050" cy="768096"/>
          </a:xfrm>
        </p:spPr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Een voorbeeld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6725" y="1700784"/>
            <a:ext cx="8401050" cy="4506341"/>
          </a:xfrm>
        </p:spPr>
        <p:txBody>
          <a:bodyPr/>
          <a:lstStyle/>
          <a:p>
            <a:r>
              <a:rPr lang="nl-NL" dirty="0"/>
              <a:t>In een niveau III dierenfaciliteit wordt een onregelmatigheid in de druk waargenomen.</a:t>
            </a:r>
          </a:p>
          <a:p>
            <a:r>
              <a:rPr lang="nl-NL" dirty="0"/>
              <a:t>Geen oorzaak vastgesteld; geen verder onderzoek.</a:t>
            </a:r>
          </a:p>
          <a:p>
            <a:r>
              <a:rPr lang="nl-NL" dirty="0"/>
              <a:t>De volgende dag gaat de faciliteit in overdruk.</a:t>
            </a:r>
          </a:p>
          <a:p>
            <a:r>
              <a:rPr lang="nl-NL" dirty="0"/>
              <a:t>Wat blijkt: een paar maanden eerder werden twee kleppen softwarematig door derden uitgezet voor onderhoud, en niet meer aangezet. </a:t>
            </a:r>
            <a:r>
              <a:rPr lang="nl-NL" u="sng" dirty="0"/>
              <a:t>Er is geen controle geweest op het weer in werking stellen </a:t>
            </a:r>
            <a:r>
              <a:rPr lang="nl-NL" dirty="0"/>
              <a:t>van de kleppen.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4261103"/>
            <a:ext cx="2455822" cy="1653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423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118873"/>
            <a:ext cx="8401050" cy="768096"/>
          </a:xfrm>
        </p:spPr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     Waar meldt je een 	</a:t>
            </a:r>
            <a:r>
              <a:rPr lang="nl-NL" dirty="0" err="1">
                <a:solidFill>
                  <a:schemeClr val="bg1"/>
                </a:solidFill>
              </a:rPr>
              <a:t>ggo</a:t>
            </a:r>
            <a:r>
              <a:rPr lang="nl-NL" dirty="0">
                <a:solidFill>
                  <a:schemeClr val="bg1"/>
                </a:solidFill>
              </a:rPr>
              <a:t>-incident?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6725" y="1371600"/>
            <a:ext cx="8401050" cy="4835525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Melden ongewoon voorval of incident:</a:t>
            </a:r>
          </a:p>
          <a:p>
            <a:pPr>
              <a:buNone/>
            </a:pPr>
            <a:r>
              <a:rPr lang="nl-NL" dirty="0"/>
              <a:t>Elektronisch melden: </a:t>
            </a:r>
            <a:r>
              <a:rPr lang="nl-NL" dirty="0">
                <a:hlinkClick r:id="rId2"/>
              </a:rPr>
              <a:t>https://www.ilent.nl/contact</a:t>
            </a:r>
            <a:r>
              <a:rPr lang="nl-NL" dirty="0"/>
              <a:t>.</a:t>
            </a:r>
          </a:p>
          <a:p>
            <a:pPr>
              <a:buNone/>
            </a:pPr>
            <a:r>
              <a:rPr lang="nl-NL" sz="1400" dirty="0"/>
              <a:t>Meldformulier stoffen en producten; incident genetisch gemodificeerde organismen</a:t>
            </a:r>
          </a:p>
          <a:p>
            <a:pPr marL="0" indent="0">
              <a:buNone/>
            </a:pPr>
            <a:r>
              <a:rPr lang="nl-NL" dirty="0"/>
              <a:t>Telefoon: 088 489 00 00.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Bij ernstig risico voor mens en milieu melden bij de ILT.</a:t>
            </a:r>
          </a:p>
          <a:p>
            <a:pPr lvl="1"/>
            <a:r>
              <a:rPr lang="nl-NL" dirty="0" err="1"/>
              <a:t>Barriëre</a:t>
            </a:r>
            <a:r>
              <a:rPr lang="nl-NL" dirty="0"/>
              <a:t> ingeperkte ruimte doorbroken.</a:t>
            </a:r>
          </a:p>
          <a:p>
            <a:pPr lvl="1"/>
            <a:r>
              <a:rPr lang="nl-NL" dirty="0"/>
              <a:t>GGO-materiaal vrijgekomen.</a:t>
            </a:r>
          </a:p>
          <a:p>
            <a:pPr lvl="1"/>
            <a:r>
              <a:rPr lang="nl-NL" dirty="0"/>
              <a:t>Niveau III of hoger.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ILT heeft geen piketdienst voor </a:t>
            </a:r>
            <a:r>
              <a:rPr lang="nl-NL" dirty="0" err="1"/>
              <a:t>ggo</a:t>
            </a:r>
            <a:r>
              <a:rPr lang="nl-NL" dirty="0"/>
              <a:t>-incidenten.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Contact opnemen met de </a:t>
            </a:r>
            <a:r>
              <a:rPr lang="nl-NL" dirty="0" err="1"/>
              <a:t>ggo</a:t>
            </a:r>
            <a:r>
              <a:rPr lang="nl-NL" dirty="0"/>
              <a:t>-inspecteur mag ook. Wel ook altijd elektronisch melden.</a:t>
            </a:r>
          </a:p>
        </p:txBody>
      </p:sp>
    </p:spTree>
    <p:extLst>
      <p:ext uri="{BB962C8B-B14F-4D97-AF65-F5344CB8AC3E}">
        <p14:creationId xmlns:p14="http://schemas.microsoft.com/office/powerpoint/2010/main" val="989864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201167"/>
            <a:ext cx="8401050" cy="493777"/>
          </a:xfrm>
        </p:spPr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Oorzaak incidenten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6725" y="2176273"/>
            <a:ext cx="8401050" cy="4030852"/>
          </a:xfrm>
        </p:spPr>
        <p:txBody>
          <a:bodyPr/>
          <a:lstStyle/>
          <a:p>
            <a:r>
              <a:rPr lang="nl-NL" dirty="0"/>
              <a:t>Softwarematige fouten.</a:t>
            </a:r>
          </a:p>
          <a:p>
            <a:r>
              <a:rPr lang="nl-NL" dirty="0"/>
              <a:t>Technisch falen en materiaalmoeheid.</a:t>
            </a:r>
          </a:p>
          <a:p>
            <a:r>
              <a:rPr lang="nl-NL" dirty="0"/>
              <a:t>Procedurele fouten. </a:t>
            </a:r>
          </a:p>
          <a:p>
            <a:r>
              <a:rPr lang="nl-NL" dirty="0"/>
              <a:t>Gebrekkig test- en onderhoudsregime.</a:t>
            </a:r>
          </a:p>
          <a:p>
            <a:r>
              <a:rPr lang="nl-NL" dirty="0"/>
              <a:t>Gewijzigde omstandigheden.</a:t>
            </a:r>
          </a:p>
          <a:p>
            <a:r>
              <a:rPr lang="nl-NL" dirty="0"/>
              <a:t>Bedrijfscultuur.</a:t>
            </a:r>
          </a:p>
          <a:p>
            <a:r>
              <a:rPr lang="nl-NL" dirty="0"/>
              <a:t>Menselijke fouten.</a:t>
            </a:r>
          </a:p>
          <a:p>
            <a:r>
              <a:rPr lang="nl-NL" dirty="0"/>
              <a:t>Financiële oorzaken.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Root </a:t>
            </a:r>
            <a:r>
              <a:rPr lang="nl-NL" dirty="0" err="1"/>
              <a:t>Cause</a:t>
            </a:r>
            <a:r>
              <a:rPr lang="nl-NL" dirty="0"/>
              <a:t> Analysis (RCA), </a:t>
            </a:r>
            <a:r>
              <a:rPr lang="nl-NL" dirty="0" err="1"/>
              <a:t>Tripod</a:t>
            </a:r>
            <a:r>
              <a:rPr lang="nl-NL" dirty="0"/>
              <a:t> analyse, Swiss </a:t>
            </a:r>
            <a:r>
              <a:rPr lang="nl-NL" dirty="0" err="1"/>
              <a:t>Cheese</a:t>
            </a:r>
            <a:r>
              <a:rPr lang="nl-NL" dirty="0"/>
              <a:t> Model, Management of Change (MOC).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233" y="1029848"/>
            <a:ext cx="3055774" cy="2292850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9670" y="3322698"/>
            <a:ext cx="2738105" cy="1843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107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192025"/>
            <a:ext cx="8401050" cy="548640"/>
          </a:xfrm>
        </p:spPr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Incidenten voorkómen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6725" y="1225297"/>
            <a:ext cx="8401050" cy="4981828"/>
          </a:xfrm>
        </p:spPr>
        <p:txBody>
          <a:bodyPr/>
          <a:lstStyle/>
          <a:p>
            <a:r>
              <a:rPr lang="nl-NL" dirty="0"/>
              <a:t>Test apparatuur, procesinstallaties en de softwarematige regeling daarvan, vóór ingebruikname en na onderhoud.</a:t>
            </a:r>
          </a:p>
          <a:p>
            <a:endParaRPr lang="nl-NL" dirty="0"/>
          </a:p>
          <a:p>
            <a:r>
              <a:rPr lang="nl-NL" dirty="0"/>
              <a:t>Test of de gehanteerde procedures voor ontsmetting van materialen en </a:t>
            </a:r>
            <a:r>
              <a:rPr lang="nl-NL" dirty="0" err="1"/>
              <a:t>inactivering</a:t>
            </a:r>
            <a:r>
              <a:rPr lang="nl-NL" dirty="0"/>
              <a:t> van </a:t>
            </a:r>
            <a:r>
              <a:rPr lang="nl-NL" dirty="0" err="1"/>
              <a:t>ggo’s</a:t>
            </a:r>
            <a:r>
              <a:rPr lang="nl-NL" dirty="0"/>
              <a:t> ook daadwerkelijk doen wat ze voor ogen hebben. Vertrouw niet altijd blindelings </a:t>
            </a:r>
            <a:r>
              <a:rPr lang="nl-NL"/>
              <a:t>op literatuurgegevens. </a:t>
            </a:r>
            <a:endParaRPr lang="nl-NL" dirty="0"/>
          </a:p>
          <a:p>
            <a:endParaRPr lang="nl-NL" dirty="0"/>
          </a:p>
          <a:p>
            <a:r>
              <a:rPr lang="nl-NL" dirty="0"/>
              <a:t>Controleer of procedures begrepen worden door de uitvoerders.</a:t>
            </a:r>
          </a:p>
          <a:p>
            <a:endParaRPr lang="nl-NL" dirty="0"/>
          </a:p>
          <a:p>
            <a:r>
              <a:rPr lang="nl-NL" dirty="0"/>
              <a:t>Leer van voorgaande incidenten en incidenten van derden. 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861" y="4526280"/>
            <a:ext cx="2980109" cy="2165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094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155449"/>
            <a:ext cx="8401050" cy="713232"/>
          </a:xfrm>
        </p:spPr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Een voorbeeld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6725" y="1472184"/>
            <a:ext cx="8401050" cy="4734941"/>
          </a:xfrm>
        </p:spPr>
        <p:txBody>
          <a:bodyPr/>
          <a:lstStyle/>
          <a:p>
            <a:r>
              <a:rPr lang="nl-NL" dirty="0"/>
              <a:t>Een afvalwatersysteem van een ML-III faciliteit raakt verstopt en de toevoerklep blijft gesloten.</a:t>
            </a:r>
          </a:p>
          <a:p>
            <a:r>
              <a:rPr lang="nl-NL" dirty="0"/>
              <a:t>De automatische watertoevoer stopt echter niet: de faciliteit overstroomt. </a:t>
            </a:r>
          </a:p>
          <a:p>
            <a:r>
              <a:rPr lang="nl-NL" dirty="0"/>
              <a:t>Wat blijkt: de automatische stop op de watertoevoer was ondanks de planning nooit in geprogrammeerd. Bij ingebruikname was het systeem niet </a:t>
            </a:r>
            <a:r>
              <a:rPr lang="nl-NL" u="sng" dirty="0"/>
              <a:t>getest op dit onderdeel</a:t>
            </a:r>
            <a:r>
              <a:rPr lang="nl-NL" dirty="0"/>
              <a:t>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3951621"/>
            <a:ext cx="2971567" cy="197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496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128017"/>
            <a:ext cx="8401050" cy="841248"/>
          </a:xfrm>
        </p:spPr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Een voorbeeld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Zaden van de zandraket, </a:t>
            </a:r>
            <a:r>
              <a:rPr lang="nl-NL" i="1" dirty="0" err="1"/>
              <a:t>Arabidopsis</a:t>
            </a:r>
            <a:r>
              <a:rPr lang="nl-NL" i="1" dirty="0"/>
              <a:t> </a:t>
            </a:r>
            <a:r>
              <a:rPr lang="nl-NL" i="1" dirty="0" err="1"/>
              <a:t>thaliana</a:t>
            </a:r>
            <a:r>
              <a:rPr lang="nl-NL" i="1" dirty="0"/>
              <a:t>,</a:t>
            </a:r>
            <a:r>
              <a:rPr lang="nl-NL" dirty="0"/>
              <a:t> verspreiden zich erg gemakkelijk. </a:t>
            </a:r>
          </a:p>
          <a:p>
            <a:r>
              <a:rPr lang="nl-NL" dirty="0"/>
              <a:t>Na </a:t>
            </a:r>
            <a:r>
              <a:rPr lang="nl-NL" u="sng" dirty="0"/>
              <a:t>monitoring</a:t>
            </a:r>
            <a:r>
              <a:rPr lang="nl-NL" dirty="0"/>
              <a:t> van het buitenterrein bij een kassencomplex werden plantjes aangetroffen bij de lunchplek van de medewerkers en langs de route naar de auto’s van de medewerkers.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560" y="3447288"/>
            <a:ext cx="1909361" cy="264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452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146305"/>
            <a:ext cx="8401050" cy="758952"/>
          </a:xfrm>
        </p:spPr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Een voorbeeld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6725" y="1664208"/>
            <a:ext cx="8401050" cy="4542917"/>
          </a:xfrm>
        </p:spPr>
        <p:txBody>
          <a:bodyPr/>
          <a:lstStyle/>
          <a:p>
            <a:r>
              <a:rPr lang="nl-NL" dirty="0"/>
              <a:t>Na een </a:t>
            </a:r>
            <a:r>
              <a:rPr lang="nl-NL" u="sng" dirty="0"/>
              <a:t>test</a:t>
            </a:r>
            <a:r>
              <a:rPr lang="nl-NL" dirty="0"/>
              <a:t> blijkt dat de inactivatieprocedure in een autoclaaf niet voldoet.</a:t>
            </a:r>
          </a:p>
          <a:p>
            <a:r>
              <a:rPr lang="nl-NL" dirty="0"/>
              <a:t>Deze testresultaten leiden niet tot </a:t>
            </a:r>
            <a:r>
              <a:rPr lang="nl-NL" u="sng" dirty="0"/>
              <a:t>aanpassing van de werkprocedure</a:t>
            </a:r>
            <a:r>
              <a:rPr lang="nl-NL" dirty="0"/>
              <a:t>: de onbedoelde lozing van levend materiaal gaat lange tijd door.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0" y="3300984"/>
            <a:ext cx="38862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173737"/>
            <a:ext cx="8401050" cy="603504"/>
          </a:xfrm>
        </p:spPr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Een voorbeeld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plant geassocieerd met een </a:t>
            </a:r>
            <a:r>
              <a:rPr lang="nl-NL" dirty="0" err="1"/>
              <a:t>ggo</a:t>
            </a:r>
            <a:r>
              <a:rPr lang="nl-NL" dirty="0"/>
              <a:t> en bestoven met hommels wordt in een PKM-II in plaats van een PKM-III kas gehouden, doordat het </a:t>
            </a:r>
            <a:r>
              <a:rPr lang="nl-NL" u="sng" dirty="0"/>
              <a:t>risico van de werkzaamheden niet is beoordeeld </a:t>
            </a:r>
            <a:r>
              <a:rPr lang="nl-NL" dirty="0"/>
              <a:t>volgens bijlage 5. </a:t>
            </a:r>
          </a:p>
          <a:p>
            <a:r>
              <a:rPr lang="nl-NL" dirty="0"/>
              <a:t>Dode hommels worden in de hal naast de kas gevonden.</a:t>
            </a:r>
          </a:p>
        </p:txBody>
      </p:sp>
      <p:pic>
        <p:nvPicPr>
          <p:cNvPr id="4" name="Afbeelding 3" descr="homme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89571" y="3621025"/>
            <a:ext cx="4040580" cy="228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6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109729"/>
            <a:ext cx="8401050" cy="868680"/>
          </a:xfrm>
        </p:spPr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Een voorbeeld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wildtype TBEV-werk (</a:t>
            </a:r>
            <a:r>
              <a:rPr lang="nl-NL" dirty="0" err="1"/>
              <a:t>tick</a:t>
            </a:r>
            <a:r>
              <a:rPr lang="nl-NL" dirty="0"/>
              <a:t>-born </a:t>
            </a:r>
            <a:r>
              <a:rPr lang="nl-NL" dirty="0" err="1"/>
              <a:t>encephalitis</a:t>
            </a:r>
            <a:r>
              <a:rPr lang="nl-NL" dirty="0"/>
              <a:t> virus) wordt een levering per post ontvangen zonder paklijst.</a:t>
            </a:r>
          </a:p>
          <a:p>
            <a:r>
              <a:rPr lang="nl-NL" dirty="0"/>
              <a:t>De levering blijkt een </a:t>
            </a:r>
            <a:r>
              <a:rPr lang="nl-NL" dirty="0" err="1"/>
              <a:t>gg</a:t>
            </a:r>
            <a:r>
              <a:rPr lang="nl-NL" dirty="0"/>
              <a:t>-TBEV te bevatten.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60" y="3452137"/>
            <a:ext cx="5056079" cy="2239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706180"/>
      </p:ext>
    </p:extLst>
  </p:cSld>
  <p:clrMapOvr>
    <a:masterClrMapping/>
  </p:clrMapOvr>
</p:sld>
</file>

<file path=ppt/theme/theme1.xml><?xml version="1.0" encoding="utf-8"?>
<a:theme xmlns:a="http://schemas.openxmlformats.org/drawingml/2006/main" name="Tijdelijk_bestand_Presentatie_ILT">
  <a:themeElements>
    <a:clrScheme name="">
      <a:dk1>
        <a:srgbClr val="000000"/>
      </a:dk1>
      <a:lt1>
        <a:srgbClr val="FFFFFF"/>
      </a:lt1>
      <a:dk2>
        <a:srgbClr val="0E4A10"/>
      </a:dk2>
      <a:lt2>
        <a:srgbClr val="47145C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529D26"/>
        </a:dk2>
        <a:lt2>
          <a:srgbClr val="808080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ED8F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C1508"/>
        </a:dk2>
        <a:lt2>
          <a:srgbClr val="3C1508"/>
        </a:lt2>
        <a:accent1>
          <a:srgbClr val="FBD221"/>
        </a:accent1>
        <a:accent2>
          <a:srgbClr val="F9A529"/>
        </a:accent2>
        <a:accent3>
          <a:srgbClr val="FFFFFF"/>
        </a:accent3>
        <a:accent4>
          <a:srgbClr val="000000"/>
        </a:accent4>
        <a:accent5>
          <a:srgbClr val="FDE5AB"/>
        </a:accent5>
        <a:accent6>
          <a:srgbClr val="E29524"/>
        </a:accent6>
        <a:hlink>
          <a:srgbClr val="EE0026"/>
        </a:hlink>
        <a:folHlink>
          <a:srgbClr val="60652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47145C"/>
        </a:dk2>
        <a:lt2>
          <a:srgbClr val="0E4A10"/>
        </a:lt2>
        <a:accent1>
          <a:srgbClr val="EE0026"/>
        </a:accent1>
        <a:accent2>
          <a:srgbClr val="D60044"/>
        </a:accent2>
        <a:accent3>
          <a:srgbClr val="FFFFFF"/>
        </a:accent3>
        <a:accent4>
          <a:srgbClr val="000000"/>
        </a:accent4>
        <a:accent5>
          <a:srgbClr val="F5AAAC"/>
        </a:accent5>
        <a:accent6>
          <a:srgbClr val="C2003D"/>
        </a:accent6>
        <a:hlink>
          <a:srgbClr val="ED8FBB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529D26"/>
        </a:dk2>
        <a:lt2>
          <a:srgbClr val="808080"/>
        </a:lt2>
        <a:accent1>
          <a:srgbClr val="6ED9AD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AE9D3"/>
        </a:accent5>
        <a:accent6>
          <a:srgbClr val="2086B2"/>
        </a:accent6>
        <a:hlink>
          <a:srgbClr val="9ACCD4"/>
        </a:hlink>
        <a:folHlink>
          <a:srgbClr val="ED8FB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634CA3F5682C418397C6E4414BCDE3" ma:contentTypeVersion="19" ma:contentTypeDescription="Een nieuw document maken." ma:contentTypeScope="" ma:versionID="0bde5f302e39a0fb16103d721b236121">
  <xsd:schema xmlns:xsd="http://www.w3.org/2001/XMLSchema" xmlns:xs="http://www.w3.org/2001/XMLSchema" xmlns:p="http://schemas.microsoft.com/office/2006/metadata/properties" xmlns:ns1="http://schemas.microsoft.com/sharepoint/v3" xmlns:ns2="0577e6a0-5f74-4659-a81a-c7bdc984432d" xmlns:ns3="f5c8fe0e-f8db-4fac-9fd3-e69469f9c90b" targetNamespace="http://schemas.microsoft.com/office/2006/metadata/properties" ma:root="true" ma:fieldsID="b1e8e48072f49fa861c836fb52826b52" ns1:_="" ns2:_="" ns3:_="">
    <xsd:import namespace="http://schemas.microsoft.com/sharepoint/v3"/>
    <xsd:import namespace="0577e6a0-5f74-4659-a81a-c7bdc984432d"/>
    <xsd:import namespace="f5c8fe0e-f8db-4fac-9fd3-e69469f9c9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_ip_UnifiedCompliancePolicyProperties" minOccurs="0"/>
                <xsd:element ref="ns1:_ip_UnifiedCompliancePolicyUIAction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Eigenschappen van het geïntegreerd beleid voor naleving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Actie van de gebruikersinterface van het geïntegreerd beleid voor naleving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77e6a0-5f74-4659-a81a-c7bdc98443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Afbeeldingtags" ma:readOnly="false" ma:fieldId="{5cf76f15-5ced-4ddc-b409-7134ff3c332f}" ma:taxonomyMulti="true" ma:sspId="9f1f8003-3544-4801-a0bb-558fc8ffc2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5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c8fe0e-f8db-4fac-9fd3-e69469f9c90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f19a741a-f494-4d94-8680-dc86ef506da7}" ma:internalName="TaxCatchAll" ma:showField="CatchAllData" ma:web="f5c8fe0e-f8db-4fac-9fd3-e69469f9c9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0577e6a0-5f74-4659-a81a-c7bdc984432d">
      <Terms xmlns="http://schemas.microsoft.com/office/infopath/2007/PartnerControls"/>
    </lcf76f155ced4ddcb4097134ff3c332f>
    <TaxCatchAll xmlns="f5c8fe0e-f8db-4fac-9fd3-e69469f9c90b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2E53370-3BDE-496D-BE3C-0EE463A7346C}"/>
</file>

<file path=customXml/itemProps2.xml><?xml version="1.0" encoding="utf-8"?>
<ds:datastoreItem xmlns:ds="http://schemas.openxmlformats.org/officeDocument/2006/customXml" ds:itemID="{5CC2AA24-1D0C-47BD-9C7E-CE7FDF9CEAA4}"/>
</file>

<file path=customXml/itemProps3.xml><?xml version="1.0" encoding="utf-8"?>
<ds:datastoreItem xmlns:ds="http://schemas.openxmlformats.org/officeDocument/2006/customXml" ds:itemID="{0D204822-F645-425C-BAF1-ED3F264C9038}"/>
</file>

<file path=docProps/app.xml><?xml version="1.0" encoding="utf-8"?>
<Properties xmlns="http://schemas.openxmlformats.org/officeDocument/2006/extended-properties" xmlns:vt="http://schemas.openxmlformats.org/officeDocument/2006/docPropsVTypes">
  <Template>Tijdelijk_bestand_Presentatie_ILT</Template>
  <TotalTime>0</TotalTime>
  <Words>527</Words>
  <Application>Microsoft Office PowerPoint</Application>
  <PresentationFormat>Diavoorstelling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Verdana</vt:lpstr>
      <vt:lpstr>Tijdelijk_bestand_Presentatie_ILT</vt:lpstr>
      <vt:lpstr>INCIDENTEN MET GGO’S  Margot Spreuwenberg, inspecteur BVF-cursus, 26 september 2023</vt:lpstr>
      <vt:lpstr>     Waar meldt je een  ggo-incident?</vt:lpstr>
      <vt:lpstr>Oorzaak incidenten</vt:lpstr>
      <vt:lpstr>Incidenten voorkómen</vt:lpstr>
      <vt:lpstr>Een voorbeeld</vt:lpstr>
      <vt:lpstr>Een voorbeeld</vt:lpstr>
      <vt:lpstr>Een voorbeeld</vt:lpstr>
      <vt:lpstr>Een voorbeeld</vt:lpstr>
      <vt:lpstr>Een voorbeeld</vt:lpstr>
      <vt:lpstr>Een voorbeeld</vt:lpstr>
      <vt:lpstr>Een voorbeeld</vt:lpstr>
    </vt:vector>
  </TitlesOfParts>
  <Company>Rijksoverheid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PNugtere</dc:creator>
  <cp:lastModifiedBy>Spreuwenberg, M.H. (Margot) - ILT</cp:lastModifiedBy>
  <cp:revision>58</cp:revision>
  <cp:lastPrinted>2018-10-08T10:38:24Z</cp:lastPrinted>
  <dcterms:created xsi:type="dcterms:W3CDTF">2016-01-14T13:29:14Z</dcterms:created>
  <dcterms:modified xsi:type="dcterms:W3CDTF">2023-09-19T10:46:32Z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0x010100FF634CA3F5682C418397C6E4414BCDE3</vt:lpwstr>
  </property>
</Properties>
</file>