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9" r:id="rId3"/>
    <p:sldId id="262" r:id="rId4"/>
    <p:sldId id="264" r:id="rId5"/>
    <p:sldId id="265" r:id="rId6"/>
    <p:sldId id="266" r:id="rId7"/>
    <p:sldId id="280" r:id="rId8"/>
    <p:sldId id="277" r:id="rId9"/>
    <p:sldId id="267" r:id="rId10"/>
    <p:sldId id="279" r:id="rId11"/>
    <p:sldId id="269" r:id="rId12"/>
    <p:sldId id="281" r:id="rId13"/>
    <p:sldId id="273" r:id="rId14"/>
    <p:sldId id="274" r:id="rId15"/>
    <p:sldId id="278" r:id="rId16"/>
    <p:sldId id="275" r:id="rId17"/>
  </p:sldIdLst>
  <p:sldSz cx="9144000" cy="6858000" type="screen4x3"/>
  <p:notesSz cx="6805613" cy="9944100"/>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5290">
          <p15:clr>
            <a:srgbClr val="A4A3A4"/>
          </p15:clr>
        </p15:guide>
        <p15:guide id="2" orient="horz" pos="4773">
          <p15:clr>
            <a:srgbClr val="A4A3A4"/>
          </p15:clr>
        </p15:guide>
        <p15:guide id="3" pos="6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52A"/>
    <a:srgbClr val="0E4A10"/>
    <a:srgbClr val="47145C"/>
    <a:srgbClr val="960044"/>
    <a:srgbClr val="2494C5"/>
    <a:srgbClr val="9ACCD4"/>
    <a:srgbClr val="ED8FBB"/>
    <a:srgbClr val="529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2" autoAdjust="0"/>
    <p:restoredTop sz="90929" autoAdjust="0"/>
  </p:normalViewPr>
  <p:slideViewPr>
    <p:cSldViewPr snapToGrid="0">
      <p:cViewPr varScale="1">
        <p:scale>
          <a:sx n="67" d="100"/>
          <a:sy n="67" d="100"/>
        </p:scale>
        <p:origin x="1276" y="44"/>
      </p:cViewPr>
      <p:guideLst>
        <p:guide orient="horz" pos="5290"/>
        <p:guide orient="horz" pos="4773"/>
        <p:guide pos="686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122" name="Rectangle 26"/>
          <p:cNvSpPr>
            <a:spLocks noChangeArrowheads="1"/>
          </p:cNvSpPr>
          <p:nvPr userDrawn="1"/>
        </p:nvSpPr>
        <p:spPr bwMode="auto">
          <a:xfrm>
            <a:off x="4562475" y="0"/>
            <a:ext cx="4581525" cy="6858000"/>
          </a:xfrm>
          <a:prstGeom prst="rect">
            <a:avLst/>
          </a:prstGeom>
          <a:solidFill>
            <a:schemeClr val="accent1"/>
          </a:solidFill>
          <a:ln w="9525">
            <a:noFill/>
            <a:miter lim="800000"/>
            <a:headEnd/>
            <a:tailEnd/>
          </a:ln>
          <a:effectLst/>
        </p:spPr>
        <p:txBody>
          <a:bodyPr wrap="none" anchor="ctr"/>
          <a:lstStyle/>
          <a:p>
            <a:endParaRPr lang="nl-NL"/>
          </a:p>
        </p:txBody>
      </p:sp>
      <p:sp>
        <p:nvSpPr>
          <p:cNvPr id="4098" name="Rectangle 2"/>
          <p:cNvSpPr>
            <a:spLocks noGrp="1" noChangeArrowheads="1"/>
          </p:cNvSpPr>
          <p:nvPr>
            <p:ph type="ctrTitle"/>
          </p:nvPr>
        </p:nvSpPr>
        <p:spPr>
          <a:xfrm>
            <a:off x="5037138" y="2878138"/>
            <a:ext cx="3598862" cy="857250"/>
          </a:xfrm>
        </p:spPr>
        <p:txBody>
          <a:bodyPr/>
          <a:lstStyle>
            <a:lvl1pPr defTabSz="608013" eaLnBrk="0" hangingPunct="0">
              <a:defRPr>
                <a:solidFill>
                  <a:schemeClr val="bg1"/>
                </a:solidFill>
              </a:defRPr>
            </a:lvl1pPr>
          </a:lstStyle>
          <a:p>
            <a:r>
              <a:rPr lang="nl-NL"/>
              <a:t>Klik om de stijl te bewerken</a:t>
            </a:r>
            <a:endParaRPr lang="en-GB"/>
          </a:p>
        </p:txBody>
      </p:sp>
      <p:sp>
        <p:nvSpPr>
          <p:cNvPr id="4099" name="Rectangle 3"/>
          <p:cNvSpPr>
            <a:spLocks noGrp="1" noChangeArrowheads="1"/>
          </p:cNvSpPr>
          <p:nvPr>
            <p:ph type="subTitle" idx="1"/>
          </p:nvPr>
        </p:nvSpPr>
        <p:spPr>
          <a:xfrm>
            <a:off x="5037138" y="3778250"/>
            <a:ext cx="3598862" cy="1752600"/>
          </a:xfrm>
        </p:spPr>
        <p:txBody>
          <a:bodyPr/>
          <a:lstStyle>
            <a:lvl1pPr marL="0" indent="1588" defTabSz="608013"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4100" name="Rectangle 4"/>
          <p:cNvSpPr>
            <a:spLocks noGrp="1" noChangeArrowheads="1"/>
          </p:cNvSpPr>
          <p:nvPr>
            <p:ph type="dt" sz="half" idx="2"/>
          </p:nvPr>
        </p:nvSpPr>
        <p:spPr>
          <a:xfrm>
            <a:off x="5037138" y="6515100"/>
            <a:ext cx="3932237" cy="209550"/>
          </a:xfrm>
        </p:spPr>
        <p:txBody>
          <a:bodyPr anchor="t"/>
          <a:lstStyle>
            <a:lvl1pPr algn="l">
              <a:defRPr/>
            </a:lvl1pPr>
          </a:lstStyle>
          <a:p>
            <a:endParaRPr lang="nl-NL"/>
          </a:p>
        </p:txBody>
      </p:sp>
      <p:pic>
        <p:nvPicPr>
          <p:cNvPr id="8" name="Afbeelding 7" descr="lint.png"/>
          <p:cNvPicPr>
            <a:picLocks noChangeAspect="1"/>
          </p:cNvPicPr>
          <p:nvPr userDrawn="1"/>
        </p:nvPicPr>
        <p:blipFill>
          <a:blip r:embed="rId2" cstate="print"/>
          <a:srcRect l="8432" t="7417" r="13051" b="41356"/>
          <a:stretch>
            <a:fillRect/>
          </a:stretch>
        </p:blipFill>
        <p:spPr>
          <a:xfrm>
            <a:off x="4270069" y="0"/>
            <a:ext cx="608400" cy="1514475"/>
          </a:xfrm>
          <a:prstGeom prst="rect">
            <a:avLst/>
          </a:prstGeom>
        </p:spPr>
      </p:pic>
      <p:pic>
        <p:nvPicPr>
          <p:cNvPr id="7" name="Afbeelding 6" descr="IW_ILT_Logo_pres_diap_nl.png"/>
          <p:cNvPicPr>
            <a:picLocks noChangeAspect="1"/>
          </p:cNvPicPr>
          <p:nvPr userDrawn="1"/>
        </p:nvPicPr>
        <p:blipFill>
          <a:blip r:embed="rId3" cstate="print"/>
          <a:srcRect l="47441"/>
          <a:stretch>
            <a:fillRect/>
          </a:stretch>
        </p:blipFill>
        <p:spPr>
          <a:xfrm>
            <a:off x="4276725" y="290115"/>
            <a:ext cx="6065365" cy="15925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p:cNvSpPr>
            <a:spLocks noGrp="1"/>
          </p:cNvSpPr>
          <p:nvPr>
            <p:ph type="ftr" sz="quarter" idx="10"/>
          </p:nvPr>
        </p:nvSpPr>
        <p:spPr/>
        <p:txBody>
          <a:bodyPr/>
          <a:lstStyle>
            <a:lvl1pPr>
              <a:defRPr/>
            </a:lvl1pPr>
          </a:lstStyle>
          <a:p>
            <a:endParaRPr lang="nl-NL"/>
          </a:p>
        </p:txBody>
      </p:sp>
      <p:sp>
        <p:nvSpPr>
          <p:cNvPr id="5" name="Tijdelijke aanduiding voor dianummer 4"/>
          <p:cNvSpPr>
            <a:spLocks noGrp="1"/>
          </p:cNvSpPr>
          <p:nvPr>
            <p:ph type="sldNum" sz="quarter" idx="11"/>
          </p:nvPr>
        </p:nvSpPr>
        <p:spPr/>
        <p:txBody>
          <a:bodyPr/>
          <a:lstStyle>
            <a:lvl1pPr>
              <a:defRPr/>
            </a:lvl1pPr>
          </a:lstStyle>
          <a:p>
            <a:fld id="{E9EFDBC0-A2FF-4CC0-B01D-BA40AC931EDA}" type="slidenum">
              <a:rPr lang="nl-NL"/>
              <a:pPr/>
              <a:t>‹#›</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3" y="1295400"/>
            <a:ext cx="2100262" cy="49117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66725" y="1295400"/>
            <a:ext cx="6148388" cy="49117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p:cNvSpPr>
            <a:spLocks noGrp="1"/>
          </p:cNvSpPr>
          <p:nvPr>
            <p:ph type="ftr" sz="quarter" idx="10"/>
          </p:nvPr>
        </p:nvSpPr>
        <p:spPr/>
        <p:txBody>
          <a:bodyPr/>
          <a:lstStyle>
            <a:lvl1pPr>
              <a:defRPr/>
            </a:lvl1pPr>
          </a:lstStyle>
          <a:p>
            <a:endParaRPr lang="nl-NL"/>
          </a:p>
        </p:txBody>
      </p:sp>
      <p:sp>
        <p:nvSpPr>
          <p:cNvPr id="5" name="Tijdelijke aanduiding voor dianummer 4"/>
          <p:cNvSpPr>
            <a:spLocks noGrp="1"/>
          </p:cNvSpPr>
          <p:nvPr>
            <p:ph type="sldNum" sz="quarter" idx="11"/>
          </p:nvPr>
        </p:nvSpPr>
        <p:spPr/>
        <p:txBody>
          <a:bodyPr/>
          <a:lstStyle>
            <a:lvl1pPr>
              <a:defRPr/>
            </a:lvl1pPr>
          </a:lstStyle>
          <a:p>
            <a:fld id="{1DDE01A4-70F7-4299-8B4C-5A14D50C6EAB}" type="slidenum">
              <a:rPr lang="nl-NL"/>
              <a:pPr/>
              <a:t>‹#›</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3"/>
          <p:cNvSpPr>
            <a:spLocks noGrp="1"/>
          </p:cNvSpPr>
          <p:nvPr>
            <p:ph type="ftr" sz="quarter" idx="10"/>
          </p:nvPr>
        </p:nvSpPr>
        <p:spPr/>
        <p:txBody>
          <a:bodyPr/>
          <a:lstStyle>
            <a:lvl1pPr>
              <a:defRPr/>
            </a:lvl1pPr>
          </a:lstStyle>
          <a:p>
            <a:endParaRPr lang="nl-NL"/>
          </a:p>
        </p:txBody>
      </p:sp>
      <p:sp>
        <p:nvSpPr>
          <p:cNvPr id="5" name="Tijdelijke aanduiding voor dianummer 4"/>
          <p:cNvSpPr>
            <a:spLocks noGrp="1"/>
          </p:cNvSpPr>
          <p:nvPr>
            <p:ph type="sldNum" sz="quarter" idx="11"/>
          </p:nvPr>
        </p:nvSpPr>
        <p:spPr/>
        <p:txBody>
          <a:bodyPr/>
          <a:lstStyle>
            <a:lvl1pPr>
              <a:defRPr/>
            </a:lvl1pPr>
          </a:lstStyle>
          <a:p>
            <a:fld id="{92F27DF5-F33F-406F-AB8E-70F23C4B9EF1}" type="slidenum">
              <a:rPr lang="nl-NL"/>
              <a:pPr/>
              <a:t>‹#›</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voettekst 3"/>
          <p:cNvSpPr>
            <a:spLocks noGrp="1"/>
          </p:cNvSpPr>
          <p:nvPr>
            <p:ph type="ftr" sz="quarter" idx="10"/>
          </p:nvPr>
        </p:nvSpPr>
        <p:spPr/>
        <p:txBody>
          <a:bodyPr/>
          <a:lstStyle>
            <a:lvl1pPr>
              <a:defRPr/>
            </a:lvl1pPr>
          </a:lstStyle>
          <a:p>
            <a:endParaRPr lang="nl-NL"/>
          </a:p>
        </p:txBody>
      </p:sp>
      <p:sp>
        <p:nvSpPr>
          <p:cNvPr id="5" name="Tijdelijke aanduiding voor dianummer 4"/>
          <p:cNvSpPr>
            <a:spLocks noGrp="1"/>
          </p:cNvSpPr>
          <p:nvPr>
            <p:ph type="sldNum" sz="quarter" idx="11"/>
          </p:nvPr>
        </p:nvSpPr>
        <p:spPr/>
        <p:txBody>
          <a:bodyPr/>
          <a:lstStyle>
            <a:lvl1pPr>
              <a:defRPr/>
            </a:lvl1pPr>
          </a:lstStyle>
          <a:p>
            <a:fld id="{22326B74-2927-45AB-AE08-5AE6A8402BCD}" type="slidenum">
              <a:rPr lang="nl-NL"/>
              <a:pPr/>
              <a:t>‹#›</a:t>
            </a:fld>
            <a:endParaRPr lang="nl-NL"/>
          </a:p>
        </p:txBody>
      </p:sp>
      <p:sp>
        <p:nvSpPr>
          <p:cNvPr id="6" name="Tijdelijke aanduiding voor datum 5"/>
          <p:cNvSpPr>
            <a:spLocks noGrp="1"/>
          </p:cNvSpPr>
          <p:nvPr>
            <p:ph type="dt" sz="half" idx="12"/>
          </p:nvPr>
        </p:nvSpPr>
        <p:spPr/>
        <p:txBody>
          <a:bodyPr/>
          <a:lstStyle>
            <a:lvl1pPr>
              <a:defRPr/>
            </a:lvl1pPr>
          </a:lstStyle>
          <a:p>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6725"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743450"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0"/>
          </p:nvPr>
        </p:nvSpPr>
        <p:spPr/>
        <p:txBody>
          <a:bodyPr/>
          <a:lstStyle>
            <a:lvl1pPr>
              <a:defRPr/>
            </a:lvl1pPr>
          </a:lstStyle>
          <a:p>
            <a:endParaRPr lang="nl-NL"/>
          </a:p>
        </p:txBody>
      </p:sp>
      <p:sp>
        <p:nvSpPr>
          <p:cNvPr id="6" name="Tijdelijke aanduiding voor dianummer 5"/>
          <p:cNvSpPr>
            <a:spLocks noGrp="1"/>
          </p:cNvSpPr>
          <p:nvPr>
            <p:ph type="sldNum" sz="quarter" idx="11"/>
          </p:nvPr>
        </p:nvSpPr>
        <p:spPr/>
        <p:txBody>
          <a:bodyPr/>
          <a:lstStyle>
            <a:lvl1pPr>
              <a:defRPr/>
            </a:lvl1pPr>
          </a:lstStyle>
          <a:p>
            <a:fld id="{6D27BF8C-EF8A-4647-BAB3-72FDCFCE6C0E}" type="slidenum">
              <a:rPr lang="nl-NL"/>
              <a:pPr/>
              <a:t>‹#›</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266825"/>
            <a:ext cx="4040188" cy="908050"/>
          </a:xfrm>
        </p:spPr>
        <p:txBody>
          <a:bodyPr anchor="b"/>
          <a:lstStyle>
            <a:lvl1pPr marL="0" indent="0">
              <a:buNone/>
              <a:defRPr lang="nl-NL" sz="2000" b="1" dirty="0" smtClean="0">
                <a:solidFill>
                  <a:schemeClr val="bg2"/>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52650"/>
            <a:ext cx="4040188" cy="3973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266825"/>
            <a:ext cx="4041775" cy="908050"/>
          </a:xfrm>
        </p:spPr>
        <p:txBody>
          <a:bodyPr anchor="b"/>
          <a:lstStyle>
            <a:lvl1pPr marL="0" indent="0">
              <a:buNone/>
              <a:defRPr lang="nl-NL" sz="2000" b="1" dirty="0" smtClean="0">
                <a:solidFill>
                  <a:schemeClr val="bg2"/>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eaLnBrk="1" fontAlgn="base" hangingPunct="1">
              <a:spcBef>
                <a:spcPct val="20000"/>
              </a:spcBef>
              <a:spcAft>
                <a:spcPct val="0"/>
              </a:spcAft>
              <a:buNone/>
            </a:pPr>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voettekst 6"/>
          <p:cNvSpPr>
            <a:spLocks noGrp="1"/>
          </p:cNvSpPr>
          <p:nvPr>
            <p:ph type="ftr" sz="quarter" idx="10"/>
          </p:nvPr>
        </p:nvSpPr>
        <p:spPr/>
        <p:txBody>
          <a:bodyPr/>
          <a:lstStyle>
            <a:lvl1pPr>
              <a:defRPr/>
            </a:lvl1pPr>
          </a:lstStyle>
          <a:p>
            <a:endParaRPr lang="nl-NL"/>
          </a:p>
        </p:txBody>
      </p:sp>
      <p:sp>
        <p:nvSpPr>
          <p:cNvPr id="8" name="Tijdelijke aanduiding voor dianummer 7"/>
          <p:cNvSpPr>
            <a:spLocks noGrp="1"/>
          </p:cNvSpPr>
          <p:nvPr>
            <p:ph type="sldNum" sz="quarter" idx="11"/>
          </p:nvPr>
        </p:nvSpPr>
        <p:spPr/>
        <p:txBody>
          <a:bodyPr/>
          <a:lstStyle>
            <a:lvl1pPr>
              <a:defRPr/>
            </a:lvl1pPr>
          </a:lstStyle>
          <a:p>
            <a:fld id="{187D99CD-AA6C-433A-A25A-481E93319F75}" type="slidenum">
              <a:rPr lang="nl-NL"/>
              <a:pPr/>
              <a:t>‹#›</a:t>
            </a:fld>
            <a:endParaRPr lang="nl-NL"/>
          </a:p>
        </p:txBody>
      </p:sp>
      <p:sp>
        <p:nvSpPr>
          <p:cNvPr id="9" name="Tijdelijke aanduiding voor datum 8"/>
          <p:cNvSpPr>
            <a:spLocks noGrp="1"/>
          </p:cNvSpPr>
          <p:nvPr>
            <p:ph type="dt" sz="half" idx="12"/>
          </p:nvPr>
        </p:nvSpPr>
        <p:spPr/>
        <p:txBody>
          <a:bodyPr/>
          <a:lstStyle>
            <a:lvl1pPr>
              <a:defRPr/>
            </a:lvl1p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oettekst 2"/>
          <p:cNvSpPr>
            <a:spLocks noGrp="1"/>
          </p:cNvSpPr>
          <p:nvPr>
            <p:ph type="ftr" sz="quarter" idx="10"/>
          </p:nvPr>
        </p:nvSpPr>
        <p:spPr/>
        <p:txBody>
          <a:bodyPr/>
          <a:lstStyle>
            <a:lvl1pPr>
              <a:defRPr/>
            </a:lvl1pPr>
          </a:lstStyle>
          <a:p>
            <a:endParaRPr lang="nl-NL"/>
          </a:p>
        </p:txBody>
      </p:sp>
      <p:sp>
        <p:nvSpPr>
          <p:cNvPr id="4" name="Tijdelijke aanduiding voor dianummer 3"/>
          <p:cNvSpPr>
            <a:spLocks noGrp="1"/>
          </p:cNvSpPr>
          <p:nvPr>
            <p:ph type="sldNum" sz="quarter" idx="11"/>
          </p:nvPr>
        </p:nvSpPr>
        <p:spPr/>
        <p:txBody>
          <a:bodyPr/>
          <a:lstStyle>
            <a:lvl1pPr>
              <a:defRPr/>
            </a:lvl1pPr>
          </a:lstStyle>
          <a:p>
            <a:fld id="{B6D6138D-DA61-4F55-A49A-CE390BA4FAE0}" type="slidenum">
              <a:rPr lang="nl-NL"/>
              <a:pPr/>
              <a:t>‹#›</a:t>
            </a:fld>
            <a:endParaRPr lang="nl-NL"/>
          </a:p>
        </p:txBody>
      </p:sp>
      <p:sp>
        <p:nvSpPr>
          <p:cNvPr id="5" name="Tijdelijke aanduiding voor datum 4"/>
          <p:cNvSpPr>
            <a:spLocks noGrp="1"/>
          </p:cNvSpPr>
          <p:nvPr>
            <p:ph type="dt" sz="half" idx="12"/>
          </p:nvPr>
        </p:nvSpPr>
        <p:spPr/>
        <p:txBody>
          <a:bodyPr/>
          <a:lstStyle>
            <a:lvl1pPr>
              <a:defRPr/>
            </a:lvl1pPr>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lvl1pPr>
              <a:defRPr/>
            </a:lvl1pPr>
          </a:lstStyle>
          <a:p>
            <a:endParaRPr lang="nl-NL"/>
          </a:p>
        </p:txBody>
      </p:sp>
      <p:sp>
        <p:nvSpPr>
          <p:cNvPr id="3" name="Tijdelijke aanduiding voor dianummer 2"/>
          <p:cNvSpPr>
            <a:spLocks noGrp="1"/>
          </p:cNvSpPr>
          <p:nvPr>
            <p:ph type="sldNum" sz="quarter" idx="11"/>
          </p:nvPr>
        </p:nvSpPr>
        <p:spPr/>
        <p:txBody>
          <a:bodyPr/>
          <a:lstStyle>
            <a:lvl1pPr>
              <a:defRPr/>
            </a:lvl1pPr>
          </a:lstStyle>
          <a:p>
            <a:fld id="{74C11B0C-9E17-41BC-9B98-23AE66D87556}" type="slidenum">
              <a:rPr lang="nl-NL"/>
              <a:pPr/>
              <a:t>‹#›</a:t>
            </a:fld>
            <a:endParaRPr lang="nl-NL"/>
          </a:p>
        </p:txBody>
      </p:sp>
      <p:sp>
        <p:nvSpPr>
          <p:cNvPr id="4" name="Tijdelijke aanduiding voor datum 3"/>
          <p:cNvSpPr>
            <a:spLocks noGrp="1"/>
          </p:cNvSpPr>
          <p:nvPr>
            <p:ph type="dt" sz="half" idx="12"/>
          </p:nvPr>
        </p:nvSpPr>
        <p:spPr/>
        <p:txBody>
          <a:bodyPr/>
          <a:lstStyle>
            <a:lvl1pPr>
              <a:defRPr/>
            </a:lvl1pPr>
          </a:lstStyle>
          <a:p>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295400"/>
            <a:ext cx="3008313" cy="1111250"/>
          </a:xfrm>
        </p:spPr>
        <p:txBody>
          <a:bodyPr anchor="b"/>
          <a:lstStyle>
            <a:lvl1pPr algn="l">
              <a:defRPr sz="2000" b="1"/>
            </a:lvl1pPr>
          </a:lstStyle>
          <a:p>
            <a:r>
              <a:rPr lang="nl-NL"/>
              <a:t>Klik om de stijl te bewerken</a:t>
            </a:r>
            <a:endParaRPr lang="nl-NL" dirty="0"/>
          </a:p>
        </p:txBody>
      </p:sp>
      <p:sp>
        <p:nvSpPr>
          <p:cNvPr id="3" name="Tijdelijke aanduiding voor inhoud 2"/>
          <p:cNvSpPr>
            <a:spLocks noGrp="1"/>
          </p:cNvSpPr>
          <p:nvPr>
            <p:ph idx="1"/>
          </p:nvPr>
        </p:nvSpPr>
        <p:spPr>
          <a:xfrm>
            <a:off x="3575050" y="1304925"/>
            <a:ext cx="5111750" cy="4821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705100"/>
            <a:ext cx="3008313" cy="342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voettekst 4"/>
          <p:cNvSpPr>
            <a:spLocks noGrp="1"/>
          </p:cNvSpPr>
          <p:nvPr>
            <p:ph type="ftr" sz="quarter" idx="10"/>
          </p:nvPr>
        </p:nvSpPr>
        <p:spPr/>
        <p:txBody>
          <a:bodyPr/>
          <a:lstStyle>
            <a:lvl1pPr>
              <a:defRPr/>
            </a:lvl1pPr>
          </a:lstStyle>
          <a:p>
            <a:endParaRPr lang="nl-NL"/>
          </a:p>
        </p:txBody>
      </p:sp>
      <p:sp>
        <p:nvSpPr>
          <p:cNvPr id="6" name="Tijdelijke aanduiding voor dianummer 5"/>
          <p:cNvSpPr>
            <a:spLocks noGrp="1"/>
          </p:cNvSpPr>
          <p:nvPr>
            <p:ph type="sldNum" sz="quarter" idx="11"/>
          </p:nvPr>
        </p:nvSpPr>
        <p:spPr/>
        <p:txBody>
          <a:bodyPr/>
          <a:lstStyle>
            <a:lvl1pPr>
              <a:defRPr/>
            </a:lvl1pPr>
          </a:lstStyle>
          <a:p>
            <a:fld id="{C7C50F75-52E1-4F3C-AF69-C70C81F145EA}" type="slidenum">
              <a:rPr lang="nl-NL"/>
              <a:pPr/>
              <a:t>‹#›</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NL" dirty="0"/>
          </a:p>
        </p:txBody>
      </p:sp>
      <p:sp>
        <p:nvSpPr>
          <p:cNvPr id="3" name="Tijdelijke aanduiding voor afbeelding 2"/>
          <p:cNvSpPr>
            <a:spLocks noGrp="1"/>
          </p:cNvSpPr>
          <p:nvPr>
            <p:ph type="pic" idx="1"/>
          </p:nvPr>
        </p:nvSpPr>
        <p:spPr>
          <a:xfrm>
            <a:off x="1792288" y="1323975"/>
            <a:ext cx="5486400" cy="3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voettekst 4"/>
          <p:cNvSpPr>
            <a:spLocks noGrp="1"/>
          </p:cNvSpPr>
          <p:nvPr>
            <p:ph type="ftr" sz="quarter" idx="10"/>
          </p:nvPr>
        </p:nvSpPr>
        <p:spPr/>
        <p:txBody>
          <a:bodyPr/>
          <a:lstStyle>
            <a:lvl1pPr>
              <a:defRPr/>
            </a:lvl1pPr>
          </a:lstStyle>
          <a:p>
            <a:endParaRPr lang="nl-NL"/>
          </a:p>
        </p:txBody>
      </p:sp>
      <p:sp>
        <p:nvSpPr>
          <p:cNvPr id="6" name="Tijdelijke aanduiding voor dianummer 5"/>
          <p:cNvSpPr>
            <a:spLocks noGrp="1"/>
          </p:cNvSpPr>
          <p:nvPr>
            <p:ph type="sldNum" sz="quarter" idx="11"/>
          </p:nvPr>
        </p:nvSpPr>
        <p:spPr/>
        <p:txBody>
          <a:bodyPr/>
          <a:lstStyle>
            <a:lvl1pPr>
              <a:defRPr/>
            </a:lvl1pPr>
          </a:lstStyle>
          <a:p>
            <a:fld id="{E914A0FA-4C64-4431-B49C-1AF25FD91436}" type="slidenum">
              <a:rPr lang="nl-NL"/>
              <a:pPr/>
              <a:t>‹#›</a:t>
            </a:fld>
            <a:endParaRPr lang="nl-NL"/>
          </a:p>
        </p:txBody>
      </p:sp>
      <p:sp>
        <p:nvSpPr>
          <p:cNvPr id="7" name="Tijdelijke aanduiding voor datum 6"/>
          <p:cNvSpPr>
            <a:spLocks noGrp="1"/>
          </p:cNvSpPr>
          <p:nvPr>
            <p:ph type="dt" sz="half" idx="12"/>
          </p:nvPr>
        </p:nvSpPr>
        <p:spPr/>
        <p:txBody>
          <a:bodyPr/>
          <a:lstStyle>
            <a:lvl1pPr>
              <a:defRPr/>
            </a:lvl1p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auto">
          <a:xfrm>
            <a:off x="0" y="0"/>
            <a:ext cx="9144000" cy="1011238"/>
          </a:xfrm>
          <a:prstGeom prst="rect">
            <a:avLst/>
          </a:prstGeom>
          <a:solidFill>
            <a:schemeClr val="accent1"/>
          </a:solidFill>
          <a:ln w="9525">
            <a:noFill/>
            <a:miter lim="800000"/>
            <a:headEnd/>
            <a:tailEnd/>
          </a:ln>
          <a:effectLst/>
        </p:spPr>
        <p:txBody>
          <a:bodyPr wrap="none" anchor="ctr"/>
          <a:lstStyle/>
          <a:p>
            <a:endParaRPr lang="nl-NL"/>
          </a:p>
        </p:txBody>
      </p:sp>
      <p:sp>
        <p:nvSpPr>
          <p:cNvPr id="1043" name="Rectangle 19"/>
          <p:cNvSpPr>
            <a:spLocks noChangeArrowheads="1"/>
          </p:cNvSpPr>
          <p:nvPr/>
        </p:nvSpPr>
        <p:spPr bwMode="auto">
          <a:xfrm>
            <a:off x="0" y="6350000"/>
            <a:ext cx="9144000" cy="508000"/>
          </a:xfrm>
          <a:prstGeom prst="rect">
            <a:avLst/>
          </a:prstGeom>
          <a:solidFill>
            <a:schemeClr val="accent1"/>
          </a:solidFill>
          <a:ln w="9525">
            <a:noFill/>
            <a:miter lim="800000"/>
            <a:headEnd/>
            <a:tailEnd/>
          </a:ln>
          <a:effectLst/>
        </p:spPr>
        <p:txBody>
          <a:bodyPr wrap="none" anchor="ctr"/>
          <a:lstStyle/>
          <a:p>
            <a:endParaRPr lang="nl-NL"/>
          </a:p>
        </p:txBody>
      </p:sp>
      <p:sp>
        <p:nvSpPr>
          <p:cNvPr id="1026" name="Rectangle 2"/>
          <p:cNvSpPr>
            <a:spLocks noGrp="1" noChangeArrowheads="1"/>
          </p:cNvSpPr>
          <p:nvPr>
            <p:ph type="title"/>
          </p:nvPr>
        </p:nvSpPr>
        <p:spPr bwMode="auto">
          <a:xfrm>
            <a:off x="466725" y="1295400"/>
            <a:ext cx="84010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1027" name="Rectangle 3"/>
          <p:cNvSpPr>
            <a:spLocks noGrp="1" noChangeArrowheads="1"/>
          </p:cNvSpPr>
          <p:nvPr>
            <p:ph type="body" idx="1"/>
          </p:nvPr>
        </p:nvSpPr>
        <p:spPr bwMode="auto">
          <a:xfrm>
            <a:off x="466725" y="2068513"/>
            <a:ext cx="840105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9" name="Rectangle 5"/>
          <p:cNvSpPr>
            <a:spLocks noGrp="1" noChangeArrowheads="1"/>
          </p:cNvSpPr>
          <p:nvPr>
            <p:ph type="ftr" sz="quarter" idx="3"/>
          </p:nvPr>
        </p:nvSpPr>
        <p:spPr bwMode="auto">
          <a:xfrm>
            <a:off x="5037138" y="6611938"/>
            <a:ext cx="2416175"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endParaRPr lang="nl-NL"/>
          </a:p>
        </p:txBody>
      </p:sp>
      <p:sp>
        <p:nvSpPr>
          <p:cNvPr id="1030" name="Rectangle 6"/>
          <p:cNvSpPr>
            <a:spLocks noGrp="1" noChangeArrowheads="1"/>
          </p:cNvSpPr>
          <p:nvPr>
            <p:ph type="sldNum" sz="quarter" idx="4"/>
          </p:nvPr>
        </p:nvSpPr>
        <p:spPr bwMode="auto">
          <a:xfrm>
            <a:off x="466725" y="6611938"/>
            <a:ext cx="1905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F410802D-D057-4980-A52A-018DF437EE8D}" type="slidenum">
              <a:rPr lang="nl-NL"/>
              <a:pPr/>
              <a:t>‹#›</a:t>
            </a:fld>
            <a:endParaRPr lang="nl-NL"/>
          </a:p>
        </p:txBody>
      </p:sp>
      <p:sp>
        <p:nvSpPr>
          <p:cNvPr id="11" name="shpTitel"/>
          <p:cNvSpPr>
            <a:spLocks noGrp="1" noChangeArrowheads="1"/>
          </p:cNvSpPr>
          <p:nvPr>
            <p:ph type="dt" sz="half" idx="2"/>
          </p:nvPr>
        </p:nvSpPr>
        <p:spPr bwMode="auto">
          <a:xfrm>
            <a:off x="7264400" y="6611938"/>
            <a:ext cx="1508125"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endParaRPr lang="nl-NL"/>
          </a:p>
        </p:txBody>
      </p:sp>
      <p:pic>
        <p:nvPicPr>
          <p:cNvPr id="1036" name="Picture 12" descr="Z:\KA\Carma\DocSys\Customers\VenW Rijksbreed\Models\Presentaties\background_pictures\logo wit\RO_VW_diap.png"/>
          <p:cNvPicPr>
            <a:picLocks noChangeAspect="1" noChangeArrowheads="1"/>
          </p:cNvPicPr>
          <p:nvPr/>
        </p:nvPicPr>
        <p:blipFill>
          <a:blip r:embed="rId13" cstate="print"/>
          <a:srcRect l="46451" t="15443" r="46289" b="20656"/>
          <a:stretch>
            <a:fillRect/>
          </a:stretch>
        </p:blipFill>
        <p:spPr bwMode="auto">
          <a:xfrm>
            <a:off x="4376738" y="0"/>
            <a:ext cx="393700" cy="758825"/>
          </a:xfrm>
          <a:prstGeom prst="rect">
            <a:avLst/>
          </a:prstGeom>
          <a:noFill/>
          <a:ln w="9525">
            <a:noFill/>
            <a:miter lim="800000"/>
            <a:headEnd/>
            <a:tailEnd/>
          </a:ln>
        </p:spPr>
      </p:pic>
      <p:sp>
        <p:nvSpPr>
          <p:cNvPr id="1051" name="Rectangle 27"/>
          <p:cNvSpPr>
            <a:spLocks noChangeArrowheads="1"/>
          </p:cNvSpPr>
          <p:nvPr/>
        </p:nvSpPr>
        <p:spPr bwMode="auto">
          <a:xfrm>
            <a:off x="2271713" y="6434138"/>
            <a:ext cx="2414587" cy="119062"/>
          </a:xfrm>
          <a:prstGeom prst="rect">
            <a:avLst/>
          </a:prstGeom>
          <a:noFill/>
          <a:ln w="9525">
            <a:noFill/>
            <a:miter lim="800000"/>
            <a:headEnd/>
            <a:tailEnd/>
          </a:ln>
          <a:effectLst/>
        </p:spPr>
        <p:txBody>
          <a:bodyPr lIns="0" tIns="0" rIns="0" bIns="0"/>
          <a:lstStyle/>
          <a:p>
            <a:pPr defTabSz="608013" eaLnBrk="0" hangingPunct="0"/>
            <a:endParaRPr lang="en-US" sz="1000">
              <a:solidFill>
                <a:srgbClr val="FFFFFF"/>
              </a:solidFill>
              <a:latin typeface="Verdana" pitchFamily="34" charset="0"/>
              <a:cs typeface="Arial" charset="0"/>
            </a:endParaRPr>
          </a:p>
        </p:txBody>
      </p:sp>
      <p:sp>
        <p:nvSpPr>
          <p:cNvPr id="1053" name="Text Box 29"/>
          <p:cNvSpPr txBox="1">
            <a:spLocks noChangeArrowheads="1"/>
          </p:cNvSpPr>
          <p:nvPr/>
        </p:nvSpPr>
        <p:spPr bwMode="auto">
          <a:xfrm>
            <a:off x="5037138" y="6423025"/>
            <a:ext cx="3154362" cy="119063"/>
          </a:xfrm>
          <a:prstGeom prst="rect">
            <a:avLst/>
          </a:prstGeom>
          <a:noFill/>
          <a:ln w="9525">
            <a:noFill/>
            <a:miter lim="800000"/>
            <a:headEnd/>
            <a:tailEnd/>
          </a:ln>
          <a:effectLst/>
        </p:spPr>
        <p:txBody>
          <a:bodyPr lIns="0" tIns="0" rIns="0" bIns="0"/>
          <a:lstStyle/>
          <a:p>
            <a:pPr defTabSz="608013" eaLnBrk="0" hangingPunct="0"/>
            <a:r>
              <a:rPr lang="nl-NL" sz="1000" dirty="0">
                <a:solidFill>
                  <a:srgbClr val="FFFFFF"/>
                </a:solidFill>
                <a:latin typeface="Verdana" pitchFamily="34" charset="0"/>
                <a:cs typeface="Arial" charset="0"/>
              </a:rPr>
              <a:t>Inspectie Leefomgeving en Transport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600">
          <a:solidFill>
            <a:schemeClr val="bg2"/>
          </a:solidFill>
          <a:latin typeface="+mj-lt"/>
          <a:ea typeface="+mj-ea"/>
          <a:cs typeface="+mj-cs"/>
        </a:defRPr>
      </a:lvl1pPr>
      <a:lvl2pPr algn="l" rtl="0" eaLnBrk="1" fontAlgn="base" hangingPunct="1">
        <a:spcBef>
          <a:spcPct val="0"/>
        </a:spcBef>
        <a:spcAft>
          <a:spcPct val="0"/>
        </a:spcAft>
        <a:defRPr sz="2600">
          <a:solidFill>
            <a:schemeClr val="bg2"/>
          </a:solidFill>
          <a:latin typeface="Verdana" pitchFamily="34" charset="0"/>
        </a:defRPr>
      </a:lvl2pPr>
      <a:lvl3pPr algn="l" rtl="0" eaLnBrk="1" fontAlgn="base" hangingPunct="1">
        <a:spcBef>
          <a:spcPct val="0"/>
        </a:spcBef>
        <a:spcAft>
          <a:spcPct val="0"/>
        </a:spcAft>
        <a:defRPr sz="2600">
          <a:solidFill>
            <a:schemeClr val="bg2"/>
          </a:solidFill>
          <a:latin typeface="Verdana" pitchFamily="34" charset="0"/>
        </a:defRPr>
      </a:lvl3pPr>
      <a:lvl4pPr algn="l" rtl="0" eaLnBrk="1" fontAlgn="base" hangingPunct="1">
        <a:spcBef>
          <a:spcPct val="0"/>
        </a:spcBef>
        <a:spcAft>
          <a:spcPct val="0"/>
        </a:spcAft>
        <a:defRPr sz="2600">
          <a:solidFill>
            <a:schemeClr val="bg2"/>
          </a:solidFill>
          <a:latin typeface="Verdana" pitchFamily="34" charset="0"/>
        </a:defRPr>
      </a:lvl4pPr>
      <a:lvl5pPr algn="l" rtl="0" eaLnBrk="1" fontAlgn="base" hangingPunct="1">
        <a:spcBef>
          <a:spcPct val="0"/>
        </a:spcBef>
        <a:spcAft>
          <a:spcPct val="0"/>
        </a:spcAft>
        <a:defRPr sz="2600">
          <a:solidFill>
            <a:schemeClr val="bg2"/>
          </a:solidFill>
          <a:latin typeface="Verdana" pitchFamily="34" charset="0"/>
        </a:defRPr>
      </a:lvl5pPr>
      <a:lvl6pPr marL="457200" algn="l" rtl="0" eaLnBrk="1" fontAlgn="base" hangingPunct="1">
        <a:spcBef>
          <a:spcPct val="0"/>
        </a:spcBef>
        <a:spcAft>
          <a:spcPct val="0"/>
        </a:spcAft>
        <a:defRPr sz="2600">
          <a:solidFill>
            <a:schemeClr val="bg2"/>
          </a:solidFill>
          <a:latin typeface="Verdana" pitchFamily="34" charset="0"/>
        </a:defRPr>
      </a:lvl6pPr>
      <a:lvl7pPr marL="914400" algn="l" rtl="0" eaLnBrk="1" fontAlgn="base" hangingPunct="1">
        <a:spcBef>
          <a:spcPct val="0"/>
        </a:spcBef>
        <a:spcAft>
          <a:spcPct val="0"/>
        </a:spcAft>
        <a:defRPr sz="2600">
          <a:solidFill>
            <a:schemeClr val="bg2"/>
          </a:solidFill>
          <a:latin typeface="Verdana" pitchFamily="34" charset="0"/>
        </a:defRPr>
      </a:lvl7pPr>
      <a:lvl8pPr marL="1371600" algn="l" rtl="0" eaLnBrk="1" fontAlgn="base" hangingPunct="1">
        <a:spcBef>
          <a:spcPct val="0"/>
        </a:spcBef>
        <a:spcAft>
          <a:spcPct val="0"/>
        </a:spcAft>
        <a:defRPr sz="2600">
          <a:solidFill>
            <a:schemeClr val="bg2"/>
          </a:solidFill>
          <a:latin typeface="Verdana" pitchFamily="34" charset="0"/>
        </a:defRPr>
      </a:lvl8pPr>
      <a:lvl9pPr marL="1828800" algn="l" rtl="0" eaLnBrk="1" fontAlgn="base" hangingPunct="1">
        <a:spcBef>
          <a:spcPct val="0"/>
        </a:spcBef>
        <a:spcAft>
          <a:spcPct val="0"/>
        </a:spcAft>
        <a:defRPr sz="2600">
          <a:solidFill>
            <a:schemeClr val="bg2"/>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hyperlink" Target="https://www.ilent.nl/meld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1400" dirty="0"/>
              <a:t>TOEZICHT OP HET WERKEN MET GGO’S</a:t>
            </a:r>
            <a:br>
              <a:rPr lang="nl-NL" sz="1400" dirty="0"/>
            </a:br>
            <a:br>
              <a:rPr lang="nl-NL" sz="1400" dirty="0"/>
            </a:br>
            <a:r>
              <a:rPr lang="nl-NL" sz="800" dirty="0"/>
              <a:t>Margot Spreuwenberg, inspecteur</a:t>
            </a:r>
            <a:br>
              <a:rPr lang="nl-NL" sz="800" dirty="0"/>
            </a:br>
            <a:r>
              <a:rPr lang="nl-NL" sz="800" dirty="0"/>
              <a:t>BVF-cursus, 19 september 2023</a:t>
            </a:r>
            <a:endParaRPr lang="nl-NL" sz="1400" dirty="0"/>
          </a:p>
        </p:txBody>
      </p:sp>
      <p:sp>
        <p:nvSpPr>
          <p:cNvPr id="3" name="Ondertitel 2"/>
          <p:cNvSpPr>
            <a:spLocks noGrp="1"/>
          </p:cNvSpPr>
          <p:nvPr>
            <p:ph type="subTitle" idx="1"/>
          </p:nvPr>
        </p:nvSpPr>
        <p:spPr/>
        <p:txBody>
          <a:bodyPr/>
          <a:lstStyle/>
          <a:p>
            <a:r>
              <a:rPr lang="nl-NL" dirty="0"/>
              <a: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50" y="2942239"/>
            <a:ext cx="3461197" cy="3461197"/>
          </a:xfrm>
          <a:prstGeom prst="rect">
            <a:avLst/>
          </a:prstGeom>
        </p:spPr>
      </p:pic>
    </p:spTree>
    <p:extLst>
      <p:ext uri="{BB962C8B-B14F-4D97-AF65-F5344CB8AC3E}">
        <p14:creationId xmlns:p14="http://schemas.microsoft.com/office/powerpoint/2010/main" val="3136663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7159"/>
            <a:ext cx="3814997" cy="559883"/>
          </a:xfrm>
        </p:spPr>
        <p:txBody>
          <a:bodyPr/>
          <a:lstStyle/>
          <a:p>
            <a:r>
              <a:rPr lang="nl-NL" b="0" dirty="0">
                <a:solidFill>
                  <a:schemeClr val="bg1"/>
                </a:solidFill>
              </a:rPr>
              <a:t>Onderwerpen van aandacht.</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5857" y="3647155"/>
            <a:ext cx="2495772" cy="2495772"/>
          </a:xfrm>
        </p:spPr>
      </p:pic>
      <p:sp>
        <p:nvSpPr>
          <p:cNvPr id="4" name="Tijdelijke aanduiding voor tekst 3"/>
          <p:cNvSpPr>
            <a:spLocks noGrp="1"/>
          </p:cNvSpPr>
          <p:nvPr>
            <p:ph type="body" sz="half" idx="2"/>
          </p:nvPr>
        </p:nvSpPr>
        <p:spPr>
          <a:xfrm>
            <a:off x="457200" y="1655064"/>
            <a:ext cx="3493008" cy="4471099"/>
          </a:xfrm>
        </p:spPr>
        <p:txBody>
          <a:bodyPr/>
          <a:lstStyle/>
          <a:p>
            <a:pPr marL="285750" indent="-285750">
              <a:buFont typeface="Arial" panose="020B0604020202020204" pitchFamily="34" charset="0"/>
              <a:buChar char="•"/>
            </a:pPr>
            <a:r>
              <a:rPr lang="nl-NL" sz="1800" dirty="0"/>
              <a:t>Bedrijfscultuur.</a:t>
            </a:r>
          </a:p>
          <a:p>
            <a:pPr marL="285750" indent="-285750">
              <a:buFont typeface="Arial" panose="020B0604020202020204" pitchFamily="34" charset="0"/>
              <a:buChar char="•"/>
            </a:pPr>
            <a:r>
              <a:rPr lang="nl-NL" sz="1800" dirty="0"/>
              <a:t>Relatie BVF en directie.</a:t>
            </a:r>
          </a:p>
          <a:p>
            <a:pPr marL="285750" indent="-285750">
              <a:buFont typeface="Arial" panose="020B0604020202020204" pitchFamily="34" charset="0"/>
              <a:buChar char="•"/>
            </a:pPr>
            <a:r>
              <a:rPr lang="nl-NL" sz="1800" dirty="0"/>
              <a:t>Interne controle.</a:t>
            </a:r>
          </a:p>
          <a:p>
            <a:pPr marL="285750" indent="-285750">
              <a:buFont typeface="Arial" panose="020B0604020202020204" pitchFamily="34" charset="0"/>
              <a:buChar char="•"/>
            </a:pPr>
            <a:r>
              <a:rPr lang="nl-NL" sz="1800" dirty="0"/>
              <a:t>Omgang met incidenten.</a:t>
            </a:r>
          </a:p>
          <a:p>
            <a:pPr marL="285750" indent="-285750">
              <a:buFont typeface="Arial" panose="020B0604020202020204" pitchFamily="34" charset="0"/>
              <a:buChar char="•"/>
            </a:pPr>
            <a:r>
              <a:rPr lang="nl-NL" sz="1800" dirty="0"/>
              <a:t>Omgang met ggo-afval.</a:t>
            </a:r>
          </a:p>
          <a:p>
            <a:pPr marL="285750" indent="-285750">
              <a:buFont typeface="Arial" panose="020B0604020202020204" pitchFamily="34" charset="0"/>
              <a:buChar char="•"/>
            </a:pPr>
            <a:r>
              <a:rPr lang="nl-NL" sz="1800" dirty="0"/>
              <a:t>Verslag risicobeoordeling</a:t>
            </a:r>
            <a:r>
              <a:rPr lang="nl-NL" dirty="0"/>
              <a:t>.</a:t>
            </a:r>
          </a:p>
        </p:txBody>
      </p:sp>
    </p:spTree>
    <p:extLst>
      <p:ext uri="{BB962C8B-B14F-4D97-AF65-F5344CB8AC3E}">
        <p14:creationId xmlns:p14="http://schemas.microsoft.com/office/powerpoint/2010/main" val="2261219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101601"/>
            <a:ext cx="8401050" cy="679450"/>
          </a:xfrm>
        </p:spPr>
        <p:txBody>
          <a:bodyPr/>
          <a:lstStyle/>
          <a:p>
            <a:r>
              <a:rPr lang="nl-NL" sz="2000" dirty="0">
                <a:solidFill>
                  <a:schemeClr val="bg1"/>
                </a:solidFill>
              </a:rPr>
              <a:t>   Optreden bij incidenten.</a:t>
            </a:r>
            <a:endParaRPr lang="nl-NL" sz="2000" dirty="0"/>
          </a:p>
        </p:txBody>
      </p:sp>
      <p:sp>
        <p:nvSpPr>
          <p:cNvPr id="3" name="Tijdelijke aanduiding voor inhoud 2"/>
          <p:cNvSpPr>
            <a:spLocks noGrp="1"/>
          </p:cNvSpPr>
          <p:nvPr>
            <p:ph idx="1"/>
          </p:nvPr>
        </p:nvSpPr>
        <p:spPr>
          <a:xfrm>
            <a:off x="466725" y="1558344"/>
            <a:ext cx="8401050" cy="4648781"/>
          </a:xfrm>
        </p:spPr>
        <p:txBody>
          <a:bodyPr/>
          <a:lstStyle/>
          <a:p>
            <a:r>
              <a:rPr lang="nl-NL" dirty="0"/>
              <a:t>Ondanks alle maatregelen en procedures zullen incidenten blijven voorkomen. </a:t>
            </a:r>
          </a:p>
          <a:p>
            <a:r>
              <a:rPr lang="nl-NL" dirty="0"/>
              <a:t>Ben voorbereid.</a:t>
            </a:r>
          </a:p>
          <a:p>
            <a:r>
              <a:rPr lang="nl-NL" dirty="0"/>
              <a:t>Los het incident op en leer ervan.</a:t>
            </a:r>
          </a:p>
          <a:p>
            <a:r>
              <a:rPr lang="nl-NL" dirty="0"/>
              <a:t>Incidenten versus bijna-incidenten.</a:t>
            </a:r>
          </a:p>
          <a:p>
            <a:pPr>
              <a:buNone/>
            </a:pPr>
            <a:endParaRPr lang="nl-NL" b="1" dirty="0"/>
          </a:p>
          <a:p>
            <a:pPr>
              <a:buNone/>
            </a:pPr>
            <a:r>
              <a:rPr lang="nl-NL" dirty="0"/>
              <a:t>	</a:t>
            </a:r>
          </a:p>
        </p:txBody>
      </p:sp>
      <p:pic>
        <p:nvPicPr>
          <p:cNvPr id="4" name="Afbeelding 3" descr="Bijna-incident.jpg"/>
          <p:cNvPicPr>
            <a:picLocks noChangeAspect="1"/>
          </p:cNvPicPr>
          <p:nvPr/>
        </p:nvPicPr>
        <p:blipFill>
          <a:blip r:embed="rId2" cstate="print"/>
          <a:stretch>
            <a:fillRect/>
          </a:stretch>
        </p:blipFill>
        <p:spPr>
          <a:xfrm>
            <a:off x="5687653" y="4241100"/>
            <a:ext cx="2529068" cy="1788130"/>
          </a:xfrm>
          <a:prstGeom prst="rect">
            <a:avLst/>
          </a:prstGeom>
        </p:spPr>
      </p:pic>
    </p:spTree>
    <p:extLst>
      <p:ext uri="{BB962C8B-B14F-4D97-AF65-F5344CB8AC3E}">
        <p14:creationId xmlns:p14="http://schemas.microsoft.com/office/powerpoint/2010/main" val="39050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101601"/>
            <a:ext cx="8401050" cy="679450"/>
          </a:xfrm>
        </p:spPr>
        <p:txBody>
          <a:bodyPr/>
          <a:lstStyle/>
          <a:p>
            <a:r>
              <a:rPr lang="nl-NL" sz="2000" dirty="0">
                <a:solidFill>
                  <a:schemeClr val="bg1"/>
                </a:solidFill>
              </a:rPr>
              <a:t>   Het melden van incidenten.</a:t>
            </a:r>
            <a:endParaRPr lang="nl-NL" sz="2000" dirty="0"/>
          </a:p>
        </p:txBody>
      </p:sp>
      <p:sp>
        <p:nvSpPr>
          <p:cNvPr id="3" name="Tijdelijke aanduiding voor inhoud 2"/>
          <p:cNvSpPr>
            <a:spLocks noGrp="1"/>
          </p:cNvSpPr>
          <p:nvPr>
            <p:ph idx="1"/>
          </p:nvPr>
        </p:nvSpPr>
        <p:spPr>
          <a:xfrm>
            <a:off x="466725" y="1558344"/>
            <a:ext cx="8401050" cy="4648781"/>
          </a:xfrm>
        </p:spPr>
        <p:txBody>
          <a:bodyPr/>
          <a:lstStyle/>
          <a:p>
            <a:r>
              <a:rPr lang="nl-NL" dirty="0"/>
              <a:t>Altijd melden bij de BVF.</a:t>
            </a:r>
          </a:p>
          <a:p>
            <a:r>
              <a:rPr lang="nl-NL" dirty="0"/>
              <a:t>Bij ernstig risico voor mens en milieu melden bij de ILT.</a:t>
            </a:r>
          </a:p>
          <a:p>
            <a:pPr lvl="1"/>
            <a:r>
              <a:rPr lang="nl-NL" dirty="0" err="1"/>
              <a:t>Barriëre</a:t>
            </a:r>
            <a:r>
              <a:rPr lang="nl-NL" dirty="0"/>
              <a:t> ingeperkte ruimte doorbroken.</a:t>
            </a:r>
          </a:p>
          <a:p>
            <a:pPr lvl="1"/>
            <a:r>
              <a:rPr lang="nl-NL" dirty="0"/>
              <a:t>GGO-materiaal vrijgekomen.</a:t>
            </a:r>
          </a:p>
          <a:p>
            <a:pPr lvl="1"/>
            <a:r>
              <a:rPr lang="nl-NL" dirty="0"/>
              <a:t>Niveau III of hoger.</a:t>
            </a:r>
          </a:p>
          <a:p>
            <a:r>
              <a:rPr lang="nl-NL" dirty="0"/>
              <a:t>Elektronisch melden: </a:t>
            </a:r>
            <a:r>
              <a:rPr lang="nl-NL" dirty="0">
                <a:hlinkClick r:id="rId2"/>
              </a:rPr>
              <a:t>https://www.ilent.nl/melden</a:t>
            </a:r>
            <a:r>
              <a:rPr lang="nl-NL" dirty="0"/>
              <a:t>, onder kopje “Stoffen en producten”.</a:t>
            </a:r>
          </a:p>
          <a:p>
            <a:r>
              <a:rPr lang="nl-NL" dirty="0"/>
              <a:t>Telefoon: 088 489 00 00</a:t>
            </a:r>
          </a:p>
          <a:p>
            <a:pPr>
              <a:buNone/>
            </a:pPr>
            <a:endParaRPr lang="nl-NL" b="1" dirty="0"/>
          </a:p>
          <a:p>
            <a:pPr>
              <a:buNone/>
            </a:pPr>
            <a:r>
              <a:rPr lang="nl-NL" dirty="0"/>
              <a:t>	</a:t>
            </a:r>
          </a:p>
        </p:txBody>
      </p:sp>
      <p:pic>
        <p:nvPicPr>
          <p:cNvPr id="6" name="Afbeelding 5" descr="Afbeelding met tekst, poster, tekenfilm, grafische vormgeving&#10;&#10;Automatisch gegenereerde beschrijving">
            <a:extLst>
              <a:ext uri="{FF2B5EF4-FFF2-40B4-BE49-F238E27FC236}">
                <a16:creationId xmlns:a16="http://schemas.microsoft.com/office/drawing/2014/main" id="{8863BE49-5CC3-E71B-B2A6-EC79B5AC9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127423" y="3675623"/>
            <a:ext cx="2379294" cy="3080776"/>
          </a:xfrm>
          <a:prstGeom prst="rect">
            <a:avLst/>
          </a:prstGeom>
        </p:spPr>
      </p:pic>
    </p:spTree>
    <p:extLst>
      <p:ext uri="{BB962C8B-B14F-4D97-AF65-F5344CB8AC3E}">
        <p14:creationId xmlns:p14="http://schemas.microsoft.com/office/powerpoint/2010/main" val="130889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390525"/>
            <a:ext cx="8401050" cy="628650"/>
          </a:xfrm>
        </p:spPr>
        <p:txBody>
          <a:bodyPr/>
          <a:lstStyle/>
          <a:p>
            <a:r>
              <a:rPr lang="nl-NL" sz="2000" dirty="0"/>
              <a:t> </a:t>
            </a:r>
            <a:r>
              <a:rPr lang="nl-NL" sz="2000" dirty="0">
                <a:solidFill>
                  <a:schemeClr val="bg1"/>
                </a:solidFill>
              </a:rPr>
              <a:t>Werkwijze van de ILT na een       incidentmelding</a:t>
            </a:r>
            <a:br>
              <a:rPr lang="nl-NL" dirty="0"/>
            </a:br>
            <a:endParaRPr lang="nl-NL" dirty="0"/>
          </a:p>
        </p:txBody>
      </p:sp>
      <p:sp>
        <p:nvSpPr>
          <p:cNvPr id="3" name="Tijdelijke aanduiding voor inhoud 2"/>
          <p:cNvSpPr>
            <a:spLocks noGrp="1"/>
          </p:cNvSpPr>
          <p:nvPr>
            <p:ph idx="1"/>
          </p:nvPr>
        </p:nvSpPr>
        <p:spPr/>
        <p:txBody>
          <a:bodyPr/>
          <a:lstStyle/>
          <a:p>
            <a:pPr>
              <a:buNone/>
            </a:pPr>
            <a:endParaRPr lang="nl-NL" dirty="0"/>
          </a:p>
          <a:p>
            <a:pPr lvl="1"/>
            <a:r>
              <a:rPr lang="nl-NL" dirty="0"/>
              <a:t>Inhoud melding: wel of niet (meteen) ter plaatse gaan.</a:t>
            </a:r>
          </a:p>
          <a:p>
            <a:pPr lvl="1"/>
            <a:r>
              <a:rPr lang="nl-NL" dirty="0"/>
              <a:t>Contact opnemen met BVF.</a:t>
            </a:r>
          </a:p>
          <a:p>
            <a:pPr lvl="1"/>
            <a:r>
              <a:rPr lang="nl-NL" dirty="0"/>
              <a:t>Bezoek brengen.</a:t>
            </a:r>
          </a:p>
          <a:p>
            <a:pPr lvl="1"/>
            <a:r>
              <a:rPr lang="nl-NL" dirty="0"/>
              <a:t>Incidentlocatie bekijken.</a:t>
            </a:r>
          </a:p>
          <a:p>
            <a:pPr lvl="1"/>
            <a:r>
              <a:rPr lang="nl-NL" dirty="0"/>
              <a:t>Betrokkenen spreken.</a:t>
            </a:r>
          </a:p>
          <a:p>
            <a:pPr lvl="1"/>
            <a:r>
              <a:rPr lang="nl-NL" dirty="0"/>
              <a:t>Aanpak incident bespreken.</a:t>
            </a:r>
          </a:p>
          <a:p>
            <a:pPr lvl="1"/>
            <a:r>
              <a:rPr lang="nl-NL" dirty="0"/>
              <a:t>Is betrokkene goed voorbereid op een incident?</a:t>
            </a:r>
          </a:p>
          <a:p>
            <a:pPr lvl="1"/>
            <a:r>
              <a:rPr lang="nl-NL" dirty="0"/>
              <a:t>Nazorg en leerpunten bespreken.</a:t>
            </a:r>
          </a:p>
          <a:p>
            <a:pPr lvl="1"/>
            <a:r>
              <a:rPr lang="nl-NL" dirty="0"/>
              <a:t>Afspraken maken.</a:t>
            </a:r>
          </a:p>
          <a:p>
            <a:pPr lvl="1"/>
            <a:r>
              <a:rPr lang="nl-NL" dirty="0"/>
              <a:t>Brief.</a:t>
            </a:r>
          </a:p>
          <a:p>
            <a:pPr lvl="1"/>
            <a:endParaRPr lang="nl-NL" dirty="0"/>
          </a:p>
          <a:p>
            <a:endParaRPr lang="nl-NL" dirty="0"/>
          </a:p>
        </p:txBody>
      </p:sp>
    </p:spTree>
    <p:extLst>
      <p:ext uri="{BB962C8B-B14F-4D97-AF65-F5344CB8AC3E}">
        <p14:creationId xmlns:p14="http://schemas.microsoft.com/office/powerpoint/2010/main" val="1048213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234951"/>
            <a:ext cx="8401050" cy="730249"/>
          </a:xfrm>
        </p:spPr>
        <p:txBody>
          <a:bodyPr/>
          <a:lstStyle/>
          <a:p>
            <a:r>
              <a:rPr lang="nl-NL" sz="2000" dirty="0">
                <a:solidFill>
                  <a:schemeClr val="bg1"/>
                </a:solidFill>
              </a:rPr>
              <a:t>Een voorbeeld</a:t>
            </a:r>
          </a:p>
        </p:txBody>
      </p:sp>
      <p:sp>
        <p:nvSpPr>
          <p:cNvPr id="3" name="Tijdelijke aanduiding voor inhoud 2"/>
          <p:cNvSpPr>
            <a:spLocks noGrp="1"/>
          </p:cNvSpPr>
          <p:nvPr>
            <p:ph idx="1"/>
          </p:nvPr>
        </p:nvSpPr>
        <p:spPr>
          <a:xfrm>
            <a:off x="466725" y="1377950"/>
            <a:ext cx="8401050" cy="4829175"/>
          </a:xfrm>
        </p:spPr>
        <p:txBody>
          <a:bodyPr/>
          <a:lstStyle/>
          <a:p>
            <a:r>
              <a:rPr lang="nl-NL" dirty="0"/>
              <a:t>Een ML-I lab gaat verbouwd worden.</a:t>
            </a:r>
          </a:p>
          <a:p>
            <a:r>
              <a:rPr lang="nl-NL" dirty="0"/>
              <a:t>De ruimte wordt niet formeel vrijgegeven.</a:t>
            </a:r>
          </a:p>
          <a:p>
            <a:r>
              <a:rPr lang="nl-NL" dirty="0"/>
              <a:t>Daarna kunnen menselijke fouten zich opstapelen.</a:t>
            </a:r>
          </a:p>
          <a:p>
            <a:r>
              <a:rPr lang="nl-NL" dirty="0"/>
              <a:t>Resultaat: een vat met ggo-afval belandt in een container met sloopafval op het buitenterrein: incident categorie D.</a:t>
            </a:r>
          </a:p>
          <a:p>
            <a:endParaRPr lang="nl-NL" dirty="0"/>
          </a:p>
          <a:p>
            <a:endParaRPr lang="nl-NL" dirty="0"/>
          </a:p>
          <a:p>
            <a:r>
              <a:rPr lang="nl-NL" dirty="0"/>
              <a:t>Gewijzigde omstandigheden. </a:t>
            </a:r>
          </a:p>
          <a:p>
            <a:r>
              <a:rPr lang="nl-NL" dirty="0"/>
              <a:t>Ontbrekende procedures.</a:t>
            </a:r>
          </a:p>
          <a:p>
            <a:r>
              <a:rPr lang="nl-NL" dirty="0"/>
              <a:t>BVF onvoldoende betrokken.</a:t>
            </a:r>
          </a:p>
          <a:p>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032" y="3273552"/>
            <a:ext cx="3910584" cy="2932938"/>
          </a:xfrm>
          <a:prstGeom prst="rect">
            <a:avLst/>
          </a:prstGeom>
        </p:spPr>
      </p:pic>
    </p:spTree>
    <p:extLst>
      <p:ext uri="{BB962C8B-B14F-4D97-AF65-F5344CB8AC3E}">
        <p14:creationId xmlns:p14="http://schemas.microsoft.com/office/powerpoint/2010/main" val="82236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155449"/>
            <a:ext cx="8401050" cy="667512"/>
          </a:xfrm>
        </p:spPr>
        <p:txBody>
          <a:bodyPr/>
          <a:lstStyle/>
          <a:p>
            <a:r>
              <a:rPr lang="nl-NL" dirty="0">
                <a:solidFill>
                  <a:schemeClr val="bg1"/>
                </a:solidFill>
              </a:rPr>
              <a:t>Nog een voorbeeld</a:t>
            </a:r>
          </a:p>
        </p:txBody>
      </p:sp>
      <p:sp>
        <p:nvSpPr>
          <p:cNvPr id="3" name="Tijdelijke aanduiding voor inhoud 2"/>
          <p:cNvSpPr>
            <a:spLocks noGrp="1"/>
          </p:cNvSpPr>
          <p:nvPr>
            <p:ph idx="1"/>
          </p:nvPr>
        </p:nvSpPr>
        <p:spPr>
          <a:xfrm>
            <a:off x="466725" y="1563624"/>
            <a:ext cx="8401050" cy="4643501"/>
          </a:xfrm>
        </p:spPr>
        <p:txBody>
          <a:bodyPr/>
          <a:lstStyle/>
          <a:p>
            <a:r>
              <a:rPr lang="nl-NL" dirty="0"/>
              <a:t>Eerst onschadelijk maken, dan lozen.</a:t>
            </a:r>
          </a:p>
          <a:p>
            <a:r>
              <a:rPr lang="nl-NL" dirty="0"/>
              <a:t>Persoon 1 stelt de temperatuur in.</a:t>
            </a:r>
          </a:p>
          <a:p>
            <a:r>
              <a:rPr lang="nl-NL" dirty="0"/>
              <a:t>Persoon 2 controleert persoon 1.</a:t>
            </a:r>
          </a:p>
          <a:p>
            <a:r>
              <a:rPr lang="nl-NL" dirty="0"/>
              <a:t>En wat bleek.........</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03" y="3391535"/>
            <a:ext cx="2687609" cy="2815590"/>
          </a:xfrm>
          <a:prstGeom prst="rect">
            <a:avLst/>
          </a:prstGeom>
        </p:spPr>
      </p:pic>
    </p:spTree>
    <p:extLst>
      <p:ext uri="{BB962C8B-B14F-4D97-AF65-F5344CB8AC3E}">
        <p14:creationId xmlns:p14="http://schemas.microsoft.com/office/powerpoint/2010/main" val="1639411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895350"/>
            <a:ext cx="9144000" cy="1304925"/>
          </a:xfrm>
          <a:solidFill>
            <a:schemeClr val="accent1"/>
          </a:solidFill>
        </p:spPr>
        <p:txBody>
          <a:bodyPr/>
          <a:lstStyle/>
          <a:p>
            <a:r>
              <a:rPr lang="nl-NL" dirty="0"/>
              <a:t> </a:t>
            </a:r>
          </a:p>
        </p:txBody>
      </p:sp>
      <p:sp>
        <p:nvSpPr>
          <p:cNvPr id="3" name="Tijdelijke aanduiding voor inhoud 2"/>
          <p:cNvSpPr>
            <a:spLocks noGrp="1"/>
          </p:cNvSpPr>
          <p:nvPr>
            <p:ph idx="1"/>
          </p:nvPr>
        </p:nvSpPr>
        <p:spPr>
          <a:xfrm>
            <a:off x="0" y="2030413"/>
            <a:ext cx="9144000" cy="4570412"/>
          </a:xfrm>
          <a:solidFill>
            <a:schemeClr val="accent1"/>
          </a:solidFill>
        </p:spPr>
        <p:txBody>
          <a:bodyPr/>
          <a:lstStyle/>
          <a:p>
            <a:pPr>
              <a:buNone/>
            </a:pPr>
            <a:r>
              <a:rPr lang="nl-NL" dirty="0"/>
              <a:t>			</a:t>
            </a:r>
            <a:r>
              <a:rPr lang="nl-NL" sz="2800" dirty="0">
                <a:solidFill>
                  <a:schemeClr val="bg1"/>
                </a:solidFill>
              </a:rPr>
              <a:t>Bedankt voor de aandacht.</a:t>
            </a:r>
          </a:p>
          <a:p>
            <a:pPr>
              <a:buNone/>
            </a:pPr>
            <a:endParaRPr lang="nl-NL" dirty="0"/>
          </a:p>
        </p:txBody>
      </p:sp>
      <p:pic>
        <p:nvPicPr>
          <p:cNvPr id="4" name="Afbeelding 3" descr="naamloos.png"/>
          <p:cNvPicPr>
            <a:picLocks noChangeAspect="1"/>
          </p:cNvPicPr>
          <p:nvPr/>
        </p:nvPicPr>
        <p:blipFill>
          <a:blip r:embed="rId2" cstate="print"/>
          <a:stretch>
            <a:fillRect/>
          </a:stretch>
        </p:blipFill>
        <p:spPr>
          <a:xfrm>
            <a:off x="2357437" y="2981325"/>
            <a:ext cx="3538538" cy="2650488"/>
          </a:xfrm>
          <a:prstGeom prst="rect">
            <a:avLst/>
          </a:prstGeom>
          <a:solidFill>
            <a:schemeClr val="accent1"/>
          </a:solidFill>
        </p:spPr>
      </p:pic>
    </p:spTree>
    <p:extLst>
      <p:ext uri="{BB962C8B-B14F-4D97-AF65-F5344CB8AC3E}">
        <p14:creationId xmlns:p14="http://schemas.microsoft.com/office/powerpoint/2010/main" val="422286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273050"/>
            <a:ext cx="8401050" cy="1514475"/>
          </a:xfrm>
        </p:spPr>
        <p:txBody>
          <a:bodyPr/>
          <a:lstStyle/>
          <a:p>
            <a:r>
              <a:rPr lang="nl-NL" sz="2000" dirty="0">
                <a:solidFill>
                  <a:schemeClr val="bg1"/>
                </a:solidFill>
              </a:rPr>
              <a:t>1. Introductie van de ILT</a:t>
            </a:r>
            <a:br>
              <a:rPr lang="nl-NL" sz="2000" dirty="0"/>
            </a:br>
            <a:br>
              <a:rPr lang="nl-NL" sz="2000" dirty="0"/>
            </a:br>
            <a:br>
              <a:rPr lang="nl-NL" sz="2000" dirty="0"/>
            </a:br>
            <a:endParaRPr lang="nl-NL" sz="2000" dirty="0"/>
          </a:p>
        </p:txBody>
      </p:sp>
      <p:sp>
        <p:nvSpPr>
          <p:cNvPr id="3" name="Tijdelijke aanduiding voor inhoud 2"/>
          <p:cNvSpPr>
            <a:spLocks noGrp="1"/>
          </p:cNvSpPr>
          <p:nvPr>
            <p:ph idx="1"/>
          </p:nvPr>
        </p:nvSpPr>
        <p:spPr>
          <a:xfrm>
            <a:off x="466725" y="3690302"/>
            <a:ext cx="8401050" cy="2516821"/>
          </a:xfrm>
        </p:spPr>
        <p:txBody>
          <a:bodyPr/>
          <a:lstStyle/>
          <a:p>
            <a:pPr marL="0" indent="0">
              <a:buNone/>
            </a:pPr>
            <a:endParaRPr lang="nl-NL" dirty="0"/>
          </a:p>
          <a:p>
            <a:pPr marL="0" indent="0">
              <a:buNone/>
            </a:pPr>
            <a:endParaRPr lang="nl-NL" dirty="0"/>
          </a:p>
          <a:p>
            <a:pPr marL="0" indent="0">
              <a:buNone/>
            </a:pPr>
            <a:r>
              <a:rPr lang="nl-NL" dirty="0"/>
              <a:t>De Inspectie Leefomgeving en Transport (ILT) is de toezichthouder van het Ministerie van Infrastructuur en Waterstaat. Ruim 1400 medewerkers werken dagelijks aan veiligheid, zekerheid en vertrouwen in transport, infrastructuur, milieu en wonen.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1792" y="1389063"/>
            <a:ext cx="3810000" cy="2538984"/>
          </a:xfrm>
          <a:prstGeom prst="rect">
            <a:avLst/>
          </a:prstGeom>
        </p:spPr>
      </p:pic>
    </p:spTree>
    <p:extLst>
      <p:ext uri="{BB962C8B-B14F-4D97-AF65-F5344CB8AC3E}">
        <p14:creationId xmlns:p14="http://schemas.microsoft.com/office/powerpoint/2010/main" val="289269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3999" cy="1000125"/>
          </a:xfrm>
        </p:spPr>
        <p:txBody>
          <a:bodyPr/>
          <a:lstStyle/>
          <a:p>
            <a:r>
              <a:rPr lang="nl-NL" sz="2000" dirty="0">
                <a:solidFill>
                  <a:schemeClr val="bg1"/>
                </a:solidFill>
              </a:rPr>
              <a:t>       Randvoorwaarden, taken en 	   bevoegdheden van de inspecteur</a:t>
            </a:r>
          </a:p>
        </p:txBody>
      </p:sp>
      <p:sp>
        <p:nvSpPr>
          <p:cNvPr id="3" name="Tijdelijke aanduiding voor inhoud 2"/>
          <p:cNvSpPr>
            <a:spLocks noGrp="1"/>
          </p:cNvSpPr>
          <p:nvPr>
            <p:ph idx="1"/>
          </p:nvPr>
        </p:nvSpPr>
        <p:spPr>
          <a:xfrm>
            <a:off x="466725" y="1247775"/>
            <a:ext cx="8401050" cy="4959350"/>
          </a:xfrm>
        </p:spPr>
        <p:txBody>
          <a:bodyPr/>
          <a:lstStyle/>
          <a:p>
            <a:pPr>
              <a:buNone/>
            </a:pPr>
            <a:endParaRPr lang="nl-NL" dirty="0"/>
          </a:p>
          <a:p>
            <a:pPr>
              <a:buNone/>
            </a:pPr>
            <a:r>
              <a:rPr lang="nl-NL" sz="2000" dirty="0"/>
              <a:t>Algemene wet bestuursrecht, </a:t>
            </a:r>
            <a:r>
              <a:rPr lang="nl-NL" sz="2000" dirty="0" err="1"/>
              <a:t>Awb</a:t>
            </a:r>
            <a:endParaRPr lang="nl-NL" sz="2000" dirty="0"/>
          </a:p>
          <a:p>
            <a:pPr>
              <a:buNone/>
            </a:pPr>
            <a:endParaRPr lang="nl-NL" sz="2000" dirty="0"/>
          </a:p>
          <a:p>
            <a:r>
              <a:rPr lang="nl-NL" dirty="0"/>
              <a:t>Algemene beginselen van behoorlijk bestuur</a:t>
            </a:r>
          </a:p>
          <a:p>
            <a:r>
              <a:rPr lang="nl-NL" dirty="0"/>
              <a:t>Bevoegdheden van de inspecteur</a:t>
            </a:r>
          </a:p>
          <a:p>
            <a:endParaRPr lang="nl-NL" sz="2000" dirty="0"/>
          </a:p>
          <a:p>
            <a:pPr>
              <a:buNone/>
            </a:pPr>
            <a:r>
              <a:rPr lang="nl-NL" sz="2000" dirty="0"/>
              <a:t>Wet algemene bepalingen omgevingsrecht, </a:t>
            </a:r>
            <a:r>
              <a:rPr lang="nl-NL" sz="2000" dirty="0" err="1"/>
              <a:t>Wabo</a:t>
            </a:r>
            <a:endParaRPr lang="nl-NL" sz="2000" dirty="0"/>
          </a:p>
          <a:p>
            <a:pPr>
              <a:buNone/>
            </a:pPr>
            <a:endParaRPr lang="nl-NL" dirty="0"/>
          </a:p>
          <a:p>
            <a:r>
              <a:rPr lang="nl-NL" dirty="0"/>
              <a:t>Aanwijzing toezichthouders</a:t>
            </a:r>
          </a:p>
          <a:p>
            <a:r>
              <a:rPr lang="nl-NL" dirty="0"/>
              <a:t>Sanctiemogelijkheden</a:t>
            </a:r>
          </a:p>
          <a:p>
            <a:endParaRPr lang="nl-NL" dirty="0"/>
          </a:p>
        </p:txBody>
      </p:sp>
      <p:pic>
        <p:nvPicPr>
          <p:cNvPr id="4" name="Afbeelding 3" descr="Awb.jpg"/>
          <p:cNvPicPr>
            <a:picLocks noChangeAspect="1"/>
          </p:cNvPicPr>
          <p:nvPr/>
        </p:nvPicPr>
        <p:blipFill>
          <a:blip r:embed="rId2" cstate="print"/>
          <a:stretch>
            <a:fillRect/>
          </a:stretch>
        </p:blipFill>
        <p:spPr>
          <a:xfrm>
            <a:off x="7077075" y="3525012"/>
            <a:ext cx="1676400" cy="2474976"/>
          </a:xfrm>
          <a:prstGeom prst="rect">
            <a:avLst/>
          </a:prstGeom>
        </p:spPr>
      </p:pic>
    </p:spTree>
    <p:extLst>
      <p:ext uri="{BB962C8B-B14F-4D97-AF65-F5344CB8AC3E}">
        <p14:creationId xmlns:p14="http://schemas.microsoft.com/office/powerpoint/2010/main" val="144114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0"/>
            <a:ext cx="8401050" cy="1000125"/>
          </a:xfrm>
        </p:spPr>
        <p:txBody>
          <a:bodyPr/>
          <a:lstStyle/>
          <a:p>
            <a:r>
              <a:rPr lang="nl-NL" sz="2000" dirty="0">
                <a:solidFill>
                  <a:schemeClr val="bg1"/>
                </a:solidFill>
              </a:rPr>
              <a:t>	Bevoegdheden van de 	inspecteur</a:t>
            </a:r>
          </a:p>
        </p:txBody>
      </p:sp>
      <p:sp>
        <p:nvSpPr>
          <p:cNvPr id="3" name="Tijdelijke aanduiding voor inhoud 2"/>
          <p:cNvSpPr>
            <a:spLocks noGrp="1"/>
          </p:cNvSpPr>
          <p:nvPr>
            <p:ph idx="1"/>
          </p:nvPr>
        </p:nvSpPr>
        <p:spPr>
          <a:xfrm>
            <a:off x="466725" y="1724025"/>
            <a:ext cx="8401050" cy="4483100"/>
          </a:xfrm>
        </p:spPr>
        <p:txBody>
          <a:bodyPr/>
          <a:lstStyle/>
          <a:p>
            <a:r>
              <a:rPr lang="nl-NL" dirty="0"/>
              <a:t>Doelbinding</a:t>
            </a:r>
          </a:p>
          <a:p>
            <a:r>
              <a:rPr lang="nl-NL" dirty="0"/>
              <a:t>Plaats betreden en vergezellen</a:t>
            </a:r>
          </a:p>
          <a:p>
            <a:r>
              <a:rPr lang="nl-NL" dirty="0"/>
              <a:t>Inlichtingen</a:t>
            </a:r>
          </a:p>
          <a:p>
            <a:r>
              <a:rPr lang="nl-NL" dirty="0"/>
              <a:t>Gegevens en bescheiden</a:t>
            </a:r>
          </a:p>
          <a:p>
            <a:r>
              <a:rPr lang="nl-NL" dirty="0"/>
              <a:t>Onderzoek en monstername</a:t>
            </a:r>
          </a:p>
          <a:p>
            <a:r>
              <a:rPr lang="nl-NL" dirty="0"/>
              <a:t>Onderzoek vervoermiddelen</a:t>
            </a:r>
          </a:p>
          <a:p>
            <a:r>
              <a:rPr lang="nl-NL" dirty="0"/>
              <a:t>Inbeslagneming</a:t>
            </a:r>
          </a:p>
          <a:p>
            <a:r>
              <a:rPr lang="nl-NL" dirty="0"/>
              <a:t>Verplicht meewerken</a:t>
            </a:r>
          </a:p>
          <a:p>
            <a:r>
              <a:rPr lang="nl-NL" dirty="0"/>
              <a:t>Sanctie opleggen</a:t>
            </a:r>
          </a:p>
          <a:p>
            <a:endParaRPr lang="nl-NL" dirty="0"/>
          </a:p>
        </p:txBody>
      </p:sp>
      <p:pic>
        <p:nvPicPr>
          <p:cNvPr id="4" name="Afbeelding 3" descr="Hekwerk.jpg"/>
          <p:cNvPicPr>
            <a:picLocks noChangeAspect="1"/>
          </p:cNvPicPr>
          <p:nvPr/>
        </p:nvPicPr>
        <p:blipFill>
          <a:blip r:embed="rId2" cstate="print"/>
          <a:stretch>
            <a:fillRect/>
          </a:stretch>
        </p:blipFill>
        <p:spPr>
          <a:xfrm>
            <a:off x="4975860" y="3107016"/>
            <a:ext cx="3749040" cy="2614955"/>
          </a:xfrm>
          <a:prstGeom prst="rect">
            <a:avLst/>
          </a:prstGeom>
        </p:spPr>
      </p:pic>
    </p:spTree>
    <p:extLst>
      <p:ext uri="{BB962C8B-B14F-4D97-AF65-F5344CB8AC3E}">
        <p14:creationId xmlns:p14="http://schemas.microsoft.com/office/powerpoint/2010/main" val="410315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0"/>
            <a:ext cx="8401050" cy="1019175"/>
          </a:xfrm>
        </p:spPr>
        <p:txBody>
          <a:bodyPr/>
          <a:lstStyle/>
          <a:p>
            <a:r>
              <a:rPr lang="nl-NL" sz="2000" dirty="0">
                <a:solidFill>
                  <a:schemeClr val="bg1"/>
                </a:solidFill>
              </a:rPr>
              <a:t>2. Toezicht op het werken 		met ggo’s.</a:t>
            </a:r>
          </a:p>
        </p:txBody>
      </p:sp>
      <p:sp>
        <p:nvSpPr>
          <p:cNvPr id="3" name="Tijdelijke aanduiding voor inhoud 2"/>
          <p:cNvSpPr>
            <a:spLocks noGrp="1"/>
          </p:cNvSpPr>
          <p:nvPr>
            <p:ph idx="1"/>
          </p:nvPr>
        </p:nvSpPr>
        <p:spPr>
          <a:xfrm>
            <a:off x="466725" y="1285875"/>
            <a:ext cx="8401050" cy="4921250"/>
          </a:xfrm>
        </p:spPr>
        <p:txBody>
          <a:bodyPr/>
          <a:lstStyle/>
          <a:p>
            <a:endParaRPr lang="nl-NL" dirty="0"/>
          </a:p>
          <a:p>
            <a:r>
              <a:rPr lang="nl-NL" dirty="0"/>
              <a:t>De drie toezichthouders van de vakgroep ggo</a:t>
            </a:r>
          </a:p>
          <a:p>
            <a:endParaRPr lang="nl-NL" dirty="0"/>
          </a:p>
          <a:p>
            <a:endParaRPr lang="nl-NL" dirty="0"/>
          </a:p>
          <a:p>
            <a:endParaRPr lang="nl-NL" dirty="0"/>
          </a:p>
          <a:p>
            <a:endParaRPr lang="nl-NL" dirty="0"/>
          </a:p>
          <a:p>
            <a:endParaRPr lang="nl-NL" dirty="0"/>
          </a:p>
          <a:p>
            <a:endParaRPr lang="nl-NL" dirty="0"/>
          </a:p>
          <a:p>
            <a:pPr>
              <a:buNone/>
            </a:pPr>
            <a:r>
              <a:rPr lang="nl-NL" sz="1400" dirty="0"/>
              <a:t>                   Catelijne                   Margot          	      Janna</a:t>
            </a:r>
          </a:p>
          <a:p>
            <a:pPr>
              <a:buNone/>
            </a:pPr>
            <a:r>
              <a:rPr lang="nl-NL" sz="1400" dirty="0"/>
              <a:t>                van Beekvelt           Spreuwenberg	</a:t>
            </a:r>
            <a:r>
              <a:rPr lang="nl-NL" sz="1400"/>
              <a:t>     Bogers</a:t>
            </a:r>
            <a:endParaRPr lang="nl-NL" sz="1400" dirty="0"/>
          </a:p>
          <a:p>
            <a:pPr>
              <a:buNone/>
            </a:pPr>
            <a:endParaRPr lang="nl-NL" dirty="0"/>
          </a:p>
        </p:txBody>
      </p:sp>
      <p:pic>
        <p:nvPicPr>
          <p:cNvPr id="6" name="Picture 6" descr="Q:\VI\NW\15\Bedrijfsvoering\SECRETARIAAT\Magnetisch organogram VI-NW\Foto's medewerkers\Beekvelt, Catelijne.JPG"/>
          <p:cNvPicPr>
            <a:picLocks noChangeAspect="1" noChangeArrowheads="1"/>
          </p:cNvPicPr>
          <p:nvPr/>
        </p:nvPicPr>
        <p:blipFill>
          <a:blip r:embed="rId2" cstate="print"/>
          <a:srcRect l="12501" r="16660"/>
          <a:stretch>
            <a:fillRect/>
          </a:stretch>
        </p:blipFill>
        <p:spPr bwMode="auto">
          <a:xfrm>
            <a:off x="1427609" y="2394719"/>
            <a:ext cx="1214446" cy="1296144"/>
          </a:xfrm>
          <a:prstGeom prst="rect">
            <a:avLst/>
          </a:prstGeom>
          <a:noFill/>
        </p:spPr>
      </p:pic>
      <p:pic>
        <p:nvPicPr>
          <p:cNvPr id="7" name="Picture 1"/>
          <p:cNvPicPr>
            <a:picLocks noChangeAspect="1" noChangeArrowheads="1"/>
          </p:cNvPicPr>
          <p:nvPr/>
        </p:nvPicPr>
        <p:blipFill>
          <a:blip r:embed="rId3" cstate="print"/>
          <a:srcRect/>
          <a:stretch>
            <a:fillRect/>
          </a:stretch>
        </p:blipFill>
        <p:spPr bwMode="auto">
          <a:xfrm>
            <a:off x="3406229" y="2401069"/>
            <a:ext cx="1062558" cy="1285235"/>
          </a:xfrm>
          <a:prstGeom prst="rect">
            <a:avLst/>
          </a:prstGeom>
          <a:noFill/>
          <a:ln w="9525">
            <a:noFill/>
            <a:miter lim="800000"/>
            <a:headEnd/>
            <a:tailEnd/>
          </a:ln>
          <a:effectLst/>
        </p:spPr>
      </p:pic>
      <p:pic>
        <p:nvPicPr>
          <p:cNvPr id="9" name="Afbeelding 8" descr="Afbeelding met glimlach, Menselijk gezicht, persoon, Tand&#10;&#10;Automatisch gegenereerde beschrijving">
            <a:extLst>
              <a:ext uri="{FF2B5EF4-FFF2-40B4-BE49-F238E27FC236}">
                <a16:creationId xmlns:a16="http://schemas.microsoft.com/office/drawing/2014/main" id="{0BAAF0C3-AA1C-0DBF-DB24-35DF960AB1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8557" y="2367866"/>
            <a:ext cx="1089542" cy="1318438"/>
          </a:xfrm>
          <a:prstGeom prst="rect">
            <a:avLst/>
          </a:prstGeom>
        </p:spPr>
      </p:pic>
    </p:spTree>
    <p:extLst>
      <p:ext uri="{BB962C8B-B14F-4D97-AF65-F5344CB8AC3E}">
        <p14:creationId xmlns:p14="http://schemas.microsoft.com/office/powerpoint/2010/main" val="184684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50" y="0"/>
            <a:ext cx="8401050" cy="942975"/>
          </a:xfrm>
        </p:spPr>
        <p:txBody>
          <a:bodyPr/>
          <a:lstStyle/>
          <a:p>
            <a:r>
              <a:rPr lang="nl-NL" sz="1800" dirty="0">
                <a:solidFill>
                  <a:schemeClr val="bg1"/>
                </a:solidFill>
              </a:rPr>
              <a:t>De werkvelden van de vakgroep         ggo</a:t>
            </a:r>
            <a:r>
              <a:rPr lang="nl-NL" sz="1800" dirty="0"/>
              <a:t>		</a:t>
            </a:r>
          </a:p>
        </p:txBody>
      </p:sp>
      <p:sp>
        <p:nvSpPr>
          <p:cNvPr id="3" name="Tijdelijke aanduiding voor inhoud 2"/>
          <p:cNvSpPr>
            <a:spLocks noGrp="1"/>
          </p:cNvSpPr>
          <p:nvPr>
            <p:ph idx="1"/>
          </p:nvPr>
        </p:nvSpPr>
        <p:spPr>
          <a:xfrm>
            <a:off x="466725" y="1181100"/>
            <a:ext cx="8401050" cy="5026025"/>
          </a:xfrm>
        </p:spPr>
        <p:txBody>
          <a:bodyPr/>
          <a:lstStyle/>
          <a:p>
            <a:r>
              <a:rPr lang="nl-NL" b="1" dirty="0"/>
              <a:t>Ingeperkt gebruik </a:t>
            </a:r>
          </a:p>
          <a:p>
            <a:pPr lvl="1"/>
            <a:r>
              <a:rPr lang="nl-NL" b="1" dirty="0">
                <a:latin typeface="Verdana" pitchFamily="34" charset="0"/>
                <a:ea typeface="Verdana" pitchFamily="34" charset="0"/>
                <a:cs typeface="Verdana" pitchFamily="34" charset="0"/>
              </a:rPr>
              <a:t>Genetische modificatie in het lab</a:t>
            </a:r>
          </a:p>
          <a:p>
            <a:pPr lvl="1"/>
            <a:r>
              <a:rPr lang="nl-NL" b="1" dirty="0">
                <a:latin typeface="Verdana" pitchFamily="34" charset="0"/>
                <a:ea typeface="Verdana" pitchFamily="34" charset="0"/>
                <a:cs typeface="Verdana" pitchFamily="34" charset="0"/>
              </a:rPr>
              <a:t>Microbiologische procesinstallaties</a:t>
            </a:r>
            <a:endParaRPr lang="nl-NL" b="1" dirty="0"/>
          </a:p>
          <a:p>
            <a:pPr>
              <a:buNone/>
            </a:pPr>
            <a:endParaRPr lang="nl-NL" b="1" dirty="0"/>
          </a:p>
          <a:p>
            <a:r>
              <a:rPr lang="nl-NL" dirty="0"/>
              <a:t>Introductie in het milieu</a:t>
            </a:r>
          </a:p>
          <a:p>
            <a:pPr lvl="1"/>
            <a:r>
              <a:rPr lang="nl-NL" dirty="0"/>
              <a:t>Medisch/veterinair onderzoek, gentherapie</a:t>
            </a:r>
          </a:p>
          <a:p>
            <a:pPr lvl="1"/>
            <a:r>
              <a:rPr lang="nl-NL" dirty="0"/>
              <a:t>Veldproeven</a:t>
            </a:r>
          </a:p>
          <a:p>
            <a:pPr lvl="1"/>
            <a:endParaRPr lang="nl-NL" dirty="0"/>
          </a:p>
          <a:p>
            <a:pPr lvl="1"/>
            <a:endParaRPr lang="nl-NL" dirty="0"/>
          </a:p>
          <a:p>
            <a:pPr lvl="1"/>
            <a:endParaRPr lang="nl-NL" dirty="0"/>
          </a:p>
          <a:p>
            <a:pPr lvl="1"/>
            <a:endParaRPr lang="nl-NL" dirty="0"/>
          </a:p>
          <a:p>
            <a:pPr lvl="1"/>
            <a:endParaRPr lang="nl-NL" dirty="0"/>
          </a:p>
          <a:p>
            <a:r>
              <a:rPr lang="nl-NL" dirty="0"/>
              <a:t>Markttoelating</a:t>
            </a:r>
          </a:p>
          <a:p>
            <a:pPr lvl="1"/>
            <a:r>
              <a:rPr lang="nl-NL" dirty="0"/>
              <a:t>Zaai- en pootgoed</a:t>
            </a:r>
          </a:p>
          <a:p>
            <a:pPr lvl="1"/>
            <a:r>
              <a:rPr lang="nl-NL" dirty="0"/>
              <a:t>Niet toegestane ggo’s</a:t>
            </a:r>
          </a:p>
        </p:txBody>
      </p:sp>
      <p:pic>
        <p:nvPicPr>
          <p:cNvPr id="4" name="Picture 2" descr="http://www.earthtimes.org/nsimages/files/genetic_engineering_gm_encyclopaedia.jpg"/>
          <p:cNvPicPr>
            <a:picLocks noChangeAspect="1" noChangeArrowheads="1"/>
          </p:cNvPicPr>
          <p:nvPr/>
        </p:nvPicPr>
        <p:blipFill>
          <a:blip r:embed="rId2" cstate="print"/>
          <a:srcRect/>
          <a:stretch>
            <a:fillRect/>
          </a:stretch>
        </p:blipFill>
        <p:spPr bwMode="auto">
          <a:xfrm>
            <a:off x="6372224" y="1166950"/>
            <a:ext cx="2364581" cy="1576388"/>
          </a:xfrm>
          <a:prstGeom prst="rect">
            <a:avLst/>
          </a:prstGeom>
          <a:noFill/>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6628" y="3258355"/>
            <a:ext cx="2820474" cy="1880316"/>
          </a:xfrm>
          <a:prstGeom prst="rect">
            <a:avLst/>
          </a:prstGeom>
        </p:spPr>
      </p:pic>
    </p:spTree>
    <p:extLst>
      <p:ext uri="{BB962C8B-B14F-4D97-AF65-F5344CB8AC3E}">
        <p14:creationId xmlns:p14="http://schemas.microsoft.com/office/powerpoint/2010/main" val="144395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201169"/>
            <a:ext cx="8401050" cy="594360"/>
          </a:xfrm>
        </p:spPr>
        <p:txBody>
          <a:bodyPr/>
          <a:lstStyle/>
          <a:p>
            <a:r>
              <a:rPr lang="nl-NL" dirty="0">
                <a:solidFill>
                  <a:schemeClr val="bg1"/>
                </a:solidFill>
              </a:rPr>
              <a:t>      Wanneer komt de        Inspectie op bezoek? </a:t>
            </a:r>
          </a:p>
        </p:txBody>
      </p:sp>
      <p:sp>
        <p:nvSpPr>
          <p:cNvPr id="3" name="Tijdelijke aanduiding voor inhoud 2"/>
          <p:cNvSpPr>
            <a:spLocks noGrp="1"/>
          </p:cNvSpPr>
          <p:nvPr>
            <p:ph idx="1"/>
          </p:nvPr>
        </p:nvSpPr>
        <p:spPr/>
        <p:txBody>
          <a:bodyPr/>
          <a:lstStyle/>
          <a:p>
            <a:r>
              <a:rPr lang="nl-NL" dirty="0"/>
              <a:t>Nieuwe gebruikers.</a:t>
            </a:r>
          </a:p>
          <a:p>
            <a:r>
              <a:rPr lang="nl-NL" dirty="0"/>
              <a:t>Grootte van de gebruiker.</a:t>
            </a:r>
          </a:p>
          <a:p>
            <a:r>
              <a:rPr lang="nl-NL" dirty="0"/>
              <a:t>Risico van het ggo-werk.</a:t>
            </a:r>
          </a:p>
          <a:p>
            <a:r>
              <a:rPr lang="nl-NL" dirty="0"/>
              <a:t>Naleefgedrag.</a:t>
            </a:r>
          </a:p>
          <a:p>
            <a:r>
              <a:rPr lang="nl-NL" dirty="0"/>
              <a:t>Incident.</a:t>
            </a:r>
          </a:p>
        </p:txBody>
      </p:sp>
      <p:pic>
        <p:nvPicPr>
          <p:cNvPr id="4" name="Afbeelding 3" descr="risico matrix.png"/>
          <p:cNvPicPr>
            <a:picLocks noChangeAspect="1"/>
          </p:cNvPicPr>
          <p:nvPr/>
        </p:nvPicPr>
        <p:blipFill>
          <a:blip r:embed="rId2" cstate="print"/>
          <a:stretch>
            <a:fillRect/>
          </a:stretch>
        </p:blipFill>
        <p:spPr>
          <a:xfrm>
            <a:off x="3697738" y="3410712"/>
            <a:ext cx="4177908" cy="2471928"/>
          </a:xfrm>
          <a:prstGeom prst="rect">
            <a:avLst/>
          </a:prstGeom>
        </p:spPr>
      </p:pic>
    </p:spTree>
    <p:extLst>
      <p:ext uri="{BB962C8B-B14F-4D97-AF65-F5344CB8AC3E}">
        <p14:creationId xmlns:p14="http://schemas.microsoft.com/office/powerpoint/2010/main" val="223562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Help, de inspectie komt langs!</a:t>
            </a:r>
          </a:p>
        </p:txBody>
      </p:sp>
      <p:sp>
        <p:nvSpPr>
          <p:cNvPr id="3" name="Tijdelijke aanduiding voor inhoud 2"/>
          <p:cNvSpPr>
            <a:spLocks noGrp="1"/>
          </p:cNvSpPr>
          <p:nvPr>
            <p:ph idx="1"/>
          </p:nvPr>
        </p:nvSpPr>
        <p:spPr/>
        <p:txBody>
          <a:bodyPr/>
          <a:lstStyle/>
          <a:p>
            <a:r>
              <a:rPr lang="nl-NL" dirty="0"/>
              <a:t>Afspraak.</a:t>
            </a:r>
          </a:p>
          <a:p>
            <a:r>
              <a:rPr lang="nl-NL" dirty="0"/>
              <a:t>Voorbereiding.</a:t>
            </a:r>
          </a:p>
          <a:p>
            <a:r>
              <a:rPr lang="nl-NL" dirty="0"/>
              <a:t>Administratieve controle.</a:t>
            </a:r>
          </a:p>
          <a:p>
            <a:r>
              <a:rPr lang="nl-NL" dirty="0"/>
              <a:t>Rondgang.</a:t>
            </a:r>
          </a:p>
          <a:p>
            <a:r>
              <a:rPr lang="nl-NL" dirty="0"/>
              <a:t>Samenvatting en afspraken maken.</a:t>
            </a:r>
          </a:p>
          <a:p>
            <a:r>
              <a:rPr lang="nl-NL" dirty="0"/>
              <a:t>Brief (en verslag).</a:t>
            </a:r>
          </a:p>
          <a:p>
            <a:r>
              <a:rPr lang="nl-NL" dirty="0" err="1"/>
              <a:t>Hercontrole</a:t>
            </a:r>
            <a:r>
              <a:rPr lang="nl-NL" dirty="0"/>
              <a:t>?</a:t>
            </a:r>
          </a:p>
          <a:p>
            <a:r>
              <a:rPr lang="nl-NL" dirty="0"/>
              <a:t>Tijdsbeslag.</a:t>
            </a:r>
          </a:p>
          <a:p>
            <a:endParaRPr lang="nl-NL" dirty="0"/>
          </a:p>
          <a:p>
            <a:endParaRPr lang="nl-NL" dirty="0"/>
          </a:p>
          <a:p>
            <a:r>
              <a:rPr lang="nl-NL" dirty="0"/>
              <a:t>Omgevingsdienst.</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905" y="3995928"/>
            <a:ext cx="3101970" cy="2066734"/>
          </a:xfrm>
          <a:prstGeom prst="rect">
            <a:avLst/>
          </a:prstGeom>
        </p:spPr>
      </p:pic>
    </p:spTree>
    <p:extLst>
      <p:ext uri="{BB962C8B-B14F-4D97-AF65-F5344CB8AC3E}">
        <p14:creationId xmlns:p14="http://schemas.microsoft.com/office/powerpoint/2010/main" val="3882818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3008313" cy="647700"/>
          </a:xfrm>
        </p:spPr>
        <p:txBody>
          <a:bodyPr/>
          <a:lstStyle/>
          <a:p>
            <a:r>
              <a:rPr lang="nl-NL" b="0" dirty="0">
                <a:solidFill>
                  <a:schemeClr val="bg1"/>
                </a:solidFill>
              </a:rPr>
              <a:t>Wat controleren we?</a:t>
            </a:r>
          </a:p>
        </p:txBody>
      </p:sp>
      <p:sp>
        <p:nvSpPr>
          <p:cNvPr id="3" name="Tijdelijke aanduiding voor inhoud 2"/>
          <p:cNvSpPr>
            <a:spLocks noGrp="1"/>
          </p:cNvSpPr>
          <p:nvPr>
            <p:ph idx="1"/>
          </p:nvPr>
        </p:nvSpPr>
        <p:spPr>
          <a:xfrm>
            <a:off x="4335780" y="1285875"/>
            <a:ext cx="4522470" cy="4821238"/>
          </a:xfrm>
        </p:spPr>
        <p:txBody>
          <a:bodyPr/>
          <a:lstStyle/>
          <a:p>
            <a:r>
              <a:rPr lang="nl-NL" sz="2000" dirty="0"/>
              <a:t>Administratieve organisatie</a:t>
            </a:r>
          </a:p>
          <a:p>
            <a:pPr lvl="1"/>
            <a:r>
              <a:rPr lang="nl-NL" sz="1600" dirty="0"/>
              <a:t>Procedures</a:t>
            </a:r>
          </a:p>
          <a:p>
            <a:pPr lvl="1"/>
            <a:r>
              <a:rPr lang="nl-NL" sz="1600" dirty="0" err="1"/>
              <a:t>Ggo-administratie</a:t>
            </a:r>
            <a:r>
              <a:rPr lang="nl-NL" sz="1600" dirty="0"/>
              <a:t> </a:t>
            </a:r>
          </a:p>
          <a:p>
            <a:pPr lvl="1"/>
            <a:r>
              <a:rPr lang="nl-NL" sz="1600" dirty="0"/>
              <a:t>Verslag risicobeoordeling</a:t>
            </a:r>
          </a:p>
          <a:p>
            <a:pPr lvl="1"/>
            <a:r>
              <a:rPr lang="nl-NL" sz="1600" dirty="0"/>
              <a:t>Interne controle</a:t>
            </a:r>
          </a:p>
          <a:p>
            <a:pPr lvl="1"/>
            <a:r>
              <a:rPr lang="nl-NL" sz="1600" dirty="0"/>
              <a:t>Enz.</a:t>
            </a:r>
          </a:p>
          <a:p>
            <a:r>
              <a:rPr lang="nl-NL" sz="2000" dirty="0"/>
              <a:t>Inrichtingsvoorschriften</a:t>
            </a:r>
          </a:p>
          <a:p>
            <a:pPr lvl="1"/>
            <a:r>
              <a:rPr lang="nl-NL" sz="1600" dirty="0"/>
              <a:t>Wastafel en desinfectiemiddelen</a:t>
            </a:r>
          </a:p>
          <a:p>
            <a:pPr lvl="1"/>
            <a:r>
              <a:rPr lang="nl-NL" sz="1600" dirty="0"/>
              <a:t>Deuren en ramen</a:t>
            </a:r>
          </a:p>
          <a:p>
            <a:pPr lvl="1"/>
            <a:r>
              <a:rPr lang="nl-NL" sz="1600" dirty="0"/>
              <a:t>Veiligheidskabinet</a:t>
            </a:r>
          </a:p>
          <a:p>
            <a:pPr lvl="1"/>
            <a:r>
              <a:rPr lang="nl-NL" sz="1600" dirty="0"/>
              <a:t>Enz.</a:t>
            </a:r>
          </a:p>
          <a:p>
            <a:r>
              <a:rPr lang="nl-NL" sz="2000" dirty="0"/>
              <a:t>Werkvoorschriften</a:t>
            </a:r>
          </a:p>
          <a:p>
            <a:pPr lvl="1"/>
            <a:r>
              <a:rPr lang="nl-NL" sz="1600" dirty="0"/>
              <a:t>Sieraden en polshorloges</a:t>
            </a:r>
          </a:p>
          <a:p>
            <a:pPr lvl="1"/>
            <a:r>
              <a:rPr lang="nl-NL" sz="1600" dirty="0"/>
              <a:t>Beschermende kleding</a:t>
            </a:r>
          </a:p>
          <a:p>
            <a:pPr lvl="1"/>
            <a:r>
              <a:rPr lang="nl-NL" sz="1600" dirty="0"/>
              <a:t>Desinfectie</a:t>
            </a:r>
          </a:p>
          <a:p>
            <a:pPr lvl="1"/>
            <a:r>
              <a:rPr lang="nl-NL" sz="1600" dirty="0"/>
              <a:t>Enz.</a:t>
            </a:r>
          </a:p>
          <a:p>
            <a:endParaRPr lang="nl-NL" sz="2000" dirty="0"/>
          </a:p>
          <a:p>
            <a:endParaRPr lang="nl-NL" sz="2000" dirty="0"/>
          </a:p>
        </p:txBody>
      </p:sp>
      <p:sp>
        <p:nvSpPr>
          <p:cNvPr id="4" name="Tijdelijke aanduiding voor tekst 3"/>
          <p:cNvSpPr>
            <a:spLocks noGrp="1"/>
          </p:cNvSpPr>
          <p:nvPr>
            <p:ph type="body" sz="half" idx="2"/>
          </p:nvPr>
        </p:nvSpPr>
        <p:spPr>
          <a:xfrm>
            <a:off x="149610" y="4206240"/>
            <a:ext cx="3809742" cy="1919923"/>
          </a:xfrm>
        </p:spPr>
        <p:txBody>
          <a:bodyPr/>
          <a:lstStyle/>
          <a:p>
            <a:endParaRPr lang="nl-NL" dirty="0"/>
          </a:p>
          <a:p>
            <a:r>
              <a:rPr lang="nl-NL" sz="1200" dirty="0"/>
              <a:t>Regeling ggo: Hoofdstuk 2 en Bijlage 1,5,9</a:t>
            </a: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10" y="1308644"/>
            <a:ext cx="3997388" cy="2792912"/>
          </a:xfrm>
          <a:prstGeom prst="rect">
            <a:avLst/>
          </a:prstGeom>
        </p:spPr>
      </p:pic>
    </p:spTree>
    <p:extLst>
      <p:ext uri="{BB962C8B-B14F-4D97-AF65-F5344CB8AC3E}">
        <p14:creationId xmlns:p14="http://schemas.microsoft.com/office/powerpoint/2010/main" val="1760291893"/>
      </p:ext>
    </p:extLst>
  </p:cSld>
  <p:clrMapOvr>
    <a:masterClrMapping/>
  </p:clrMapOvr>
</p:sld>
</file>

<file path=ppt/theme/theme1.xml><?xml version="1.0" encoding="utf-8"?>
<a:theme xmlns:a="http://schemas.openxmlformats.org/drawingml/2006/main" name="Tijdelijk_bestand_Presentatie_ILT">
  <a:themeElements>
    <a:clrScheme name="">
      <a:dk1>
        <a:srgbClr val="000000"/>
      </a:dk1>
      <a:lt1>
        <a:srgbClr val="FFFFFF"/>
      </a:lt1>
      <a:dk2>
        <a:srgbClr val="0E4A10"/>
      </a:dk2>
      <a:lt2>
        <a:srgbClr val="47145C"/>
      </a:lt2>
      <a:accent1>
        <a:srgbClr val="E70022"/>
      </a:accent1>
      <a:accent2>
        <a:srgbClr val="CC003D"/>
      </a:accent2>
      <a:accent3>
        <a:srgbClr val="FFFFFF"/>
      </a:accent3>
      <a:accent4>
        <a:srgbClr val="000000"/>
      </a:accent4>
      <a:accent5>
        <a:srgbClr val="F1AAAB"/>
      </a:accent5>
      <a:accent6>
        <a:srgbClr val="B90036"/>
      </a:accent6>
      <a:hlink>
        <a:srgbClr val="ED8FBB"/>
      </a:hlink>
      <a:folHlink>
        <a:srgbClr val="900079"/>
      </a:folHlink>
    </a:clrScheme>
    <a:fontScheme name="Default Design">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34CA3F5682C418397C6E4414BCDE3" ma:contentTypeVersion="19" ma:contentTypeDescription="Create a new document." ma:contentTypeScope="" ma:versionID="e8739923da85bbcf64949b37376119e5">
  <xsd:schema xmlns:xsd="http://www.w3.org/2001/XMLSchema" xmlns:xs="http://www.w3.org/2001/XMLSchema" xmlns:p="http://schemas.microsoft.com/office/2006/metadata/properties" xmlns:ns1="http://schemas.microsoft.com/sharepoint/v3" xmlns:ns2="0577e6a0-5f74-4659-a81a-c7bdc984432d" xmlns:ns3="f5c8fe0e-f8db-4fac-9fd3-e69469f9c90b" targetNamespace="http://schemas.microsoft.com/office/2006/metadata/properties" ma:root="true" ma:fieldsID="8eeeaf8f7c9db5a37ba8cc4ca484e72e" ns1:_="" ns2:_="" ns3:_="">
    <xsd:import namespace="http://schemas.microsoft.com/sharepoint/v3"/>
    <xsd:import namespace="0577e6a0-5f74-4659-a81a-c7bdc984432d"/>
    <xsd:import namespace="f5c8fe0e-f8db-4fac-9fd3-e69469f9c90b"/>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77e6a0-5f74-4659-a81a-c7bdc9844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1f8003-3544-4801-a0bb-558fc8ffc217"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8fe0e-f8db-4fac-9fd3-e69469f9c90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9a741a-f494-4d94-8680-dc86ef506da7}" ma:internalName="TaxCatchAll" ma:showField="CatchAllData" ma:web="f5c8fe0e-f8db-4fac-9fd3-e69469f9c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577e6a0-5f74-4659-a81a-c7bdc984432d">
      <Terms xmlns="http://schemas.microsoft.com/office/infopath/2007/PartnerControls"/>
    </lcf76f155ced4ddcb4097134ff3c332f>
    <TaxCatchAll xmlns="f5c8fe0e-f8db-4fac-9fd3-e69469f9c90b"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4585D81-B13E-4D66-AE2E-F9E14AD57F11}"/>
</file>

<file path=customXml/itemProps2.xml><?xml version="1.0" encoding="utf-8"?>
<ds:datastoreItem xmlns:ds="http://schemas.openxmlformats.org/officeDocument/2006/customXml" ds:itemID="{AA1D4630-F0C9-441F-AF7C-390ACBCBED15}"/>
</file>

<file path=customXml/itemProps3.xml><?xml version="1.0" encoding="utf-8"?>
<ds:datastoreItem xmlns:ds="http://schemas.openxmlformats.org/officeDocument/2006/customXml" ds:itemID="{8D8F8D75-D2C3-4F54-BC9F-03EC22AF0076}"/>
</file>

<file path=docProps/app.xml><?xml version="1.0" encoding="utf-8"?>
<Properties xmlns="http://schemas.openxmlformats.org/officeDocument/2006/extended-properties" xmlns:vt="http://schemas.openxmlformats.org/officeDocument/2006/docPropsVTypes">
  <Template>Tijdelijk_bestand_Presentatie_ILT</Template>
  <TotalTime>0</TotalTime>
  <Words>557</Words>
  <Application>Microsoft Office PowerPoint</Application>
  <PresentationFormat>On-screen Show (4:3)</PresentationFormat>
  <Paragraphs>144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Verdana</vt:lpstr>
      <vt:lpstr>Tijdelijk_bestand_Presentatie_ILT</vt:lpstr>
      <vt:lpstr>TOEZICHT OP HET WERKEN MET GGO’S  Margot Spreuwenberg, inspecteur BVF-cursus, 19 september 2023</vt:lpstr>
      <vt:lpstr>1. Introductie van de ILT   </vt:lpstr>
      <vt:lpstr>       Randvoorwaarden, taken en     bevoegdheden van de inspecteur</vt:lpstr>
      <vt:lpstr> Bevoegdheden van de  inspecteur</vt:lpstr>
      <vt:lpstr>2. Toezicht op het werken   met ggo’s.</vt:lpstr>
      <vt:lpstr>De werkvelden van de vakgroep         ggo  </vt:lpstr>
      <vt:lpstr>      Wanneer komt de        Inspectie op bezoek? </vt:lpstr>
      <vt:lpstr>Help, de inspectie komt langs!</vt:lpstr>
      <vt:lpstr>Wat controleren we?</vt:lpstr>
      <vt:lpstr>Onderwerpen van aandacht.</vt:lpstr>
      <vt:lpstr>   Optreden bij incidenten.</vt:lpstr>
      <vt:lpstr>   Het melden van incidenten.</vt:lpstr>
      <vt:lpstr> Werkwijze van de ILT na een       incidentmelding </vt:lpstr>
      <vt:lpstr>Een voorbeeld</vt:lpstr>
      <vt:lpstr>Nog een voorbeeld</vt:lpstr>
      <vt:lpstr> </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PNugtere</dc:creator>
  <cp:lastModifiedBy>Ingrid Mollers</cp:lastModifiedBy>
  <cp:revision>50</cp:revision>
  <cp:lastPrinted>2023-09-14T08:05:18Z</cp:lastPrinted>
  <dcterms:created xsi:type="dcterms:W3CDTF">2016-01-14T13:29:14Z</dcterms:created>
  <dcterms:modified xsi:type="dcterms:W3CDTF">2023-09-14T09:22:26Z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0x010100FF634CA3F5682C418397C6E4414BCDE3</vt:lpwstr>
  </property>
</Properties>
</file>