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6"/>
  </p:notesMasterIdLst>
  <p:handoutMasterIdLst>
    <p:handoutMasterId r:id="rId27"/>
  </p:handoutMasterIdLst>
  <p:sldIdLst>
    <p:sldId id="256" r:id="rId6"/>
    <p:sldId id="289" r:id="rId7"/>
    <p:sldId id="431" r:id="rId8"/>
    <p:sldId id="332" r:id="rId9"/>
    <p:sldId id="432" r:id="rId10"/>
    <p:sldId id="291" r:id="rId11"/>
    <p:sldId id="279" r:id="rId12"/>
    <p:sldId id="429" r:id="rId13"/>
    <p:sldId id="299" r:id="rId14"/>
    <p:sldId id="266" r:id="rId15"/>
    <p:sldId id="433" r:id="rId16"/>
    <p:sldId id="303" r:id="rId17"/>
    <p:sldId id="319" r:id="rId18"/>
    <p:sldId id="320" r:id="rId19"/>
    <p:sldId id="302" r:id="rId20"/>
    <p:sldId id="425" r:id="rId21"/>
    <p:sldId id="314" r:id="rId22"/>
    <p:sldId id="439" r:id="rId23"/>
    <p:sldId id="434" r:id="rId24"/>
    <p:sldId id="288" r:id="rId25"/>
  </p:sldIdLst>
  <p:sldSz cx="9144000" cy="6858000" type="screen4x3"/>
  <p:notesSz cx="7099300" cy="10234613"/>
  <p:custDataLst>
    <p:tags r:id="rId2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2152E-2558-440C-BD13-EC7DA9C5BA65}" v="716" dt="2022-10-10T08:04:10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van den Akker" userId="a2cebc60-5eca-41c4-b5f7-9583e1c56195" providerId="ADAL" clId="{CE42152E-2558-440C-BD13-EC7DA9C5BA65}"/>
    <pc:docChg chg="undo custSel addSld delSld modSld sldOrd">
      <pc:chgData name="Eric van den Akker" userId="a2cebc60-5eca-41c4-b5f7-9583e1c56195" providerId="ADAL" clId="{CE42152E-2558-440C-BD13-EC7DA9C5BA65}" dt="2022-10-10T08:04:10.100" v="91"/>
      <pc:docMkLst>
        <pc:docMk/>
      </pc:docMkLst>
      <pc:sldChg chg="modSp mod">
        <pc:chgData name="Eric van den Akker" userId="a2cebc60-5eca-41c4-b5f7-9583e1c56195" providerId="ADAL" clId="{CE42152E-2558-440C-BD13-EC7DA9C5BA65}" dt="2022-10-07T11:33:59.068" v="12" actId="14100"/>
        <pc:sldMkLst>
          <pc:docMk/>
          <pc:sldMk cId="0" sldId="289"/>
        </pc:sldMkLst>
        <pc:spChg chg="mod">
          <ac:chgData name="Eric van den Akker" userId="a2cebc60-5eca-41c4-b5f7-9583e1c56195" providerId="ADAL" clId="{CE42152E-2558-440C-BD13-EC7DA9C5BA65}" dt="2022-10-07T11:33:59.068" v="12" actId="14100"/>
          <ac:spMkLst>
            <pc:docMk/>
            <pc:sldMk cId="0" sldId="289"/>
            <ac:spMk id="6" creationId="{9CAD043C-D8F0-4374-B101-A716109FEBF2}"/>
          </ac:spMkLst>
        </pc:spChg>
      </pc:sldChg>
      <pc:sldChg chg="addSp modSp modAnim">
        <pc:chgData name="Eric van den Akker" userId="a2cebc60-5eca-41c4-b5f7-9583e1c56195" providerId="ADAL" clId="{CE42152E-2558-440C-BD13-EC7DA9C5BA65}" dt="2022-10-07T12:07:04.989" v="33"/>
        <pc:sldMkLst>
          <pc:docMk/>
          <pc:sldMk cId="0" sldId="314"/>
        </pc:sldMkLst>
        <pc:spChg chg="add mod">
          <ac:chgData name="Eric van den Akker" userId="a2cebc60-5eca-41c4-b5f7-9583e1c56195" providerId="ADAL" clId="{CE42152E-2558-440C-BD13-EC7DA9C5BA65}" dt="2022-10-07T12:06:40.769" v="32"/>
          <ac:spMkLst>
            <pc:docMk/>
            <pc:sldMk cId="0" sldId="314"/>
            <ac:spMk id="5" creationId="{060EE8F7-788C-9EE0-55B4-00E4D909DD5F}"/>
          </ac:spMkLst>
        </pc:spChg>
      </pc:sldChg>
      <pc:sldChg chg="modSp mod modAnim">
        <pc:chgData name="Eric van den Akker" userId="a2cebc60-5eca-41c4-b5f7-9583e1c56195" providerId="ADAL" clId="{CE42152E-2558-440C-BD13-EC7DA9C5BA65}" dt="2022-10-07T11:35:26.506" v="25" actId="20577"/>
        <pc:sldMkLst>
          <pc:docMk/>
          <pc:sldMk cId="0" sldId="332"/>
        </pc:sldMkLst>
        <pc:spChg chg="mod">
          <ac:chgData name="Eric van den Akker" userId="a2cebc60-5eca-41c4-b5f7-9583e1c56195" providerId="ADAL" clId="{CE42152E-2558-440C-BD13-EC7DA9C5BA65}" dt="2022-10-07T11:35:03.913" v="18" actId="1076"/>
          <ac:spMkLst>
            <pc:docMk/>
            <pc:sldMk cId="0" sldId="332"/>
            <ac:spMk id="2" creationId="{00000000-0000-0000-0000-000000000000}"/>
          </ac:spMkLst>
        </pc:spChg>
        <pc:spChg chg="mod">
          <ac:chgData name="Eric van den Akker" userId="a2cebc60-5eca-41c4-b5f7-9583e1c56195" providerId="ADAL" clId="{CE42152E-2558-440C-BD13-EC7DA9C5BA65}" dt="2022-10-07T11:35:26.506" v="25" actId="20577"/>
          <ac:spMkLst>
            <pc:docMk/>
            <pc:sldMk cId="0" sldId="332"/>
            <ac:spMk id="6" creationId="{C478AA3C-2AF7-4E81-8ACE-397840E4BB67}"/>
          </ac:spMkLst>
        </pc:spChg>
      </pc:sldChg>
      <pc:sldChg chg="add del">
        <pc:chgData name="Eric van den Akker" userId="a2cebc60-5eca-41c4-b5f7-9583e1c56195" providerId="ADAL" clId="{CE42152E-2558-440C-BD13-EC7DA9C5BA65}" dt="2022-10-07T12:15:14.431" v="61" actId="2696"/>
        <pc:sldMkLst>
          <pc:docMk/>
          <pc:sldMk cId="117460352" sldId="430"/>
        </pc:sldMkLst>
      </pc:sldChg>
      <pc:sldChg chg="modSp mod">
        <pc:chgData name="Eric van den Akker" userId="a2cebc60-5eca-41c4-b5f7-9583e1c56195" providerId="ADAL" clId="{CE42152E-2558-440C-BD13-EC7DA9C5BA65}" dt="2022-10-07T11:36:44.064" v="31" actId="1076"/>
        <pc:sldMkLst>
          <pc:docMk/>
          <pc:sldMk cId="2015827085" sldId="432"/>
        </pc:sldMkLst>
        <pc:spChg chg="mod">
          <ac:chgData name="Eric van den Akker" userId="a2cebc60-5eca-41c4-b5f7-9583e1c56195" providerId="ADAL" clId="{CE42152E-2558-440C-BD13-EC7DA9C5BA65}" dt="2022-10-07T11:36:44.064" v="31" actId="1076"/>
          <ac:spMkLst>
            <pc:docMk/>
            <pc:sldMk cId="2015827085" sldId="432"/>
            <ac:spMk id="2" creationId="{00000000-0000-0000-0000-000000000000}"/>
          </ac:spMkLst>
        </pc:spChg>
      </pc:sldChg>
      <pc:sldChg chg="add del modAnim">
        <pc:chgData name="Eric van den Akker" userId="a2cebc60-5eca-41c4-b5f7-9583e1c56195" providerId="ADAL" clId="{CE42152E-2558-440C-BD13-EC7DA9C5BA65}" dt="2022-10-10T07:59:46.841" v="67"/>
        <pc:sldMkLst>
          <pc:docMk/>
          <pc:sldMk cId="3326308362" sldId="434"/>
        </pc:sldMkLst>
      </pc:sldChg>
      <pc:sldChg chg="add del">
        <pc:chgData name="Eric van den Akker" userId="a2cebc60-5eca-41c4-b5f7-9583e1c56195" providerId="ADAL" clId="{CE42152E-2558-440C-BD13-EC7DA9C5BA65}" dt="2022-10-07T12:10:48.688" v="44" actId="47"/>
        <pc:sldMkLst>
          <pc:docMk/>
          <pc:sldMk cId="5753822" sldId="435"/>
        </pc:sldMkLst>
      </pc:sldChg>
      <pc:sldChg chg="add del">
        <pc:chgData name="Eric van den Akker" userId="a2cebc60-5eca-41c4-b5f7-9583e1c56195" providerId="ADAL" clId="{CE42152E-2558-440C-BD13-EC7DA9C5BA65}" dt="2022-10-07T12:10:49.575" v="45" actId="47"/>
        <pc:sldMkLst>
          <pc:docMk/>
          <pc:sldMk cId="418631622" sldId="436"/>
        </pc:sldMkLst>
      </pc:sldChg>
      <pc:sldChg chg="add del">
        <pc:chgData name="Eric van den Akker" userId="a2cebc60-5eca-41c4-b5f7-9583e1c56195" providerId="ADAL" clId="{CE42152E-2558-440C-BD13-EC7DA9C5BA65}" dt="2022-10-07T12:10:50.265" v="46" actId="47"/>
        <pc:sldMkLst>
          <pc:docMk/>
          <pc:sldMk cId="2857845924" sldId="437"/>
        </pc:sldMkLst>
      </pc:sldChg>
      <pc:sldChg chg="add del">
        <pc:chgData name="Eric van den Akker" userId="a2cebc60-5eca-41c4-b5f7-9583e1c56195" providerId="ADAL" clId="{CE42152E-2558-440C-BD13-EC7DA9C5BA65}" dt="2022-10-07T12:10:50.952" v="47" actId="47"/>
        <pc:sldMkLst>
          <pc:docMk/>
          <pc:sldMk cId="3405944371" sldId="438"/>
        </pc:sldMkLst>
      </pc:sldChg>
      <pc:sldChg chg="modSp add ord modAnim">
        <pc:chgData name="Eric van den Akker" userId="a2cebc60-5eca-41c4-b5f7-9583e1c56195" providerId="ADAL" clId="{CE42152E-2558-440C-BD13-EC7DA9C5BA65}" dt="2022-10-10T08:04:10.100" v="91"/>
        <pc:sldMkLst>
          <pc:docMk/>
          <pc:sldMk cId="3851559191" sldId="439"/>
        </pc:sldMkLst>
        <pc:spChg chg="mod">
          <ac:chgData name="Eric van den Akker" userId="a2cebc60-5eca-41c4-b5f7-9583e1c56195" providerId="ADAL" clId="{CE42152E-2558-440C-BD13-EC7DA9C5BA65}" dt="2022-10-10T08:01:54.778" v="75" actId="20578"/>
          <ac:spMkLst>
            <pc:docMk/>
            <pc:sldMk cId="3851559191" sldId="439"/>
            <ac:spMk id="5" creationId="{9B6ED7D5-6D64-4C85-8C7A-B99E77A51A56}"/>
          </ac:spMkLst>
        </pc:spChg>
      </pc:sldChg>
    </pc:docChg>
  </pc:docChgLst>
  <pc:docChgLst>
    <pc:chgData name="Eric van den Akker" userId="S::eric.van.den.akker@rivm.nl::a2cebc60-5eca-41c4-b5f7-9583e1c56195" providerId="AD" clId="Web-{B5C47963-58F1-4CB9-844A-7C18A3E08D00}"/>
    <pc:docChg chg="modSld">
      <pc:chgData name="Eric van den Akker" userId="S::eric.van.den.akker@rivm.nl::a2cebc60-5eca-41c4-b5f7-9583e1c56195" providerId="AD" clId="Web-{B5C47963-58F1-4CB9-844A-7C18A3E08D00}" dt="2022-10-07T11:33:05.833" v="50" actId="20577"/>
      <pc:docMkLst>
        <pc:docMk/>
      </pc:docMkLst>
      <pc:sldChg chg="modSp">
        <pc:chgData name="Eric van den Akker" userId="S::eric.van.den.akker@rivm.nl::a2cebc60-5eca-41c4-b5f7-9583e1c56195" providerId="AD" clId="Web-{B5C47963-58F1-4CB9-844A-7C18A3E08D00}" dt="2022-10-07T11:33:05.833" v="50" actId="20577"/>
        <pc:sldMkLst>
          <pc:docMk/>
          <pc:sldMk cId="0" sldId="289"/>
        </pc:sldMkLst>
        <pc:spChg chg="mod">
          <ac:chgData name="Eric van den Akker" userId="S::eric.van.den.akker@rivm.nl::a2cebc60-5eca-41c4-b5f7-9583e1c56195" providerId="AD" clId="Web-{B5C47963-58F1-4CB9-844A-7C18A3E08D00}" dt="2022-10-07T11:33:05.833" v="50" actId="20577"/>
          <ac:spMkLst>
            <pc:docMk/>
            <pc:sldMk cId="0" sldId="289"/>
            <ac:spMk id="6" creationId="{9CAD043C-D8F0-4374-B101-A716109FEBF2}"/>
          </ac:spMkLst>
        </pc:spChg>
      </pc:sldChg>
    </pc:docChg>
  </pc:docChgLst>
  <pc:docChgLst>
    <pc:chgData name="Eric Akker, van den" userId="a2cebc60-5eca-41c4-b5f7-9583e1c56195" providerId="ADAL" clId="{CE42152E-2558-440C-BD13-EC7DA9C5BA65}"/>
    <pc:docChg chg="addSld modSld sldOrd">
      <pc:chgData name="Eric Akker, van den" userId="a2cebc60-5eca-41c4-b5f7-9583e1c56195" providerId="ADAL" clId="{CE42152E-2558-440C-BD13-EC7DA9C5BA65}" dt="2022-09-30T09:40:48.244" v="746" actId="20577"/>
      <pc:docMkLst>
        <pc:docMk/>
      </pc:docMkLst>
      <pc:sldChg chg="modSp mod">
        <pc:chgData name="Eric Akker, van den" userId="a2cebc60-5eca-41c4-b5f7-9583e1c56195" providerId="ADAL" clId="{CE42152E-2558-440C-BD13-EC7DA9C5BA65}" dt="2022-09-30T09:40:11.908" v="728" actId="108"/>
        <pc:sldMkLst>
          <pc:docMk/>
          <pc:sldMk cId="0" sldId="288"/>
        </pc:sldMkLst>
        <pc:spChg chg="mod">
          <ac:chgData name="Eric Akker, van den" userId="a2cebc60-5eca-41c4-b5f7-9583e1c56195" providerId="ADAL" clId="{CE42152E-2558-440C-BD13-EC7DA9C5BA65}" dt="2022-09-30T09:40:11.908" v="728" actId="108"/>
          <ac:spMkLst>
            <pc:docMk/>
            <pc:sldMk cId="0" sldId="288"/>
            <ac:spMk id="56326" creationId="{00000000-0000-0000-0000-000000000000}"/>
          </ac:spMkLst>
        </pc:spChg>
      </pc:sldChg>
      <pc:sldChg chg="modSp">
        <pc:chgData name="Eric Akker, van den" userId="a2cebc60-5eca-41c4-b5f7-9583e1c56195" providerId="ADAL" clId="{CE42152E-2558-440C-BD13-EC7DA9C5BA65}" dt="2022-09-30T09:40:48.244" v="746" actId="20577"/>
        <pc:sldMkLst>
          <pc:docMk/>
          <pc:sldMk cId="0" sldId="319"/>
        </pc:sldMkLst>
        <pc:spChg chg="mod">
          <ac:chgData name="Eric Akker, van den" userId="a2cebc60-5eca-41c4-b5f7-9583e1c56195" providerId="ADAL" clId="{CE42152E-2558-440C-BD13-EC7DA9C5BA65}" dt="2022-09-30T09:40:48.244" v="746" actId="20577"/>
          <ac:spMkLst>
            <pc:docMk/>
            <pc:sldMk cId="0" sldId="319"/>
            <ac:spMk id="15363" creationId="{00000000-0000-0000-0000-000000000000}"/>
          </ac:spMkLst>
        </pc:spChg>
      </pc:sldChg>
      <pc:sldChg chg="modSp add mod ord modAnim">
        <pc:chgData name="Eric Akker, van den" userId="a2cebc60-5eca-41c4-b5f7-9583e1c56195" providerId="ADAL" clId="{CE42152E-2558-440C-BD13-EC7DA9C5BA65}" dt="2022-09-30T09:26:52.466" v="725"/>
        <pc:sldMkLst>
          <pc:docMk/>
          <pc:sldMk cId="3326308362" sldId="434"/>
        </pc:sldMkLst>
        <pc:spChg chg="mod">
          <ac:chgData name="Eric Akker, van den" userId="a2cebc60-5eca-41c4-b5f7-9583e1c56195" providerId="ADAL" clId="{CE42152E-2558-440C-BD13-EC7DA9C5BA65}" dt="2022-09-30T09:11:19.528" v="522" actId="20577"/>
          <ac:spMkLst>
            <pc:docMk/>
            <pc:sldMk cId="3326308362" sldId="434"/>
            <ac:spMk id="3" creationId="{969FFB87-43B6-462C-AABA-9D0D02BE5947}"/>
          </ac:spMkLst>
        </pc:spChg>
        <pc:spChg chg="mod">
          <ac:chgData name="Eric Akker, van den" userId="a2cebc60-5eca-41c4-b5f7-9583e1c56195" providerId="ADAL" clId="{CE42152E-2558-440C-BD13-EC7DA9C5BA65}" dt="2022-09-30T09:16:59.848" v="723" actId="20577"/>
          <ac:spMkLst>
            <pc:docMk/>
            <pc:sldMk cId="3326308362" sldId="434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05 Risicobeoordeling ...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B8A1BDB1-EFA9-4D60-BE8B-E0C7126BFFA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8063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05 Risicobeoordeling ...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71F0064A-04F1-4549-9CD9-F3B9DB19097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33707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71A992-0CD2-4C92-95D7-8DF5BD43F932}" type="slidenum">
              <a:rPr lang="nl-NL" altLang="nl-NL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05 Risicobeoordeling ...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09D70-BED1-4920-B73A-38D04EE17D1A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65175"/>
            <a:ext cx="5116512" cy="38385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E. coli K12: apathogene bacterie, geen ziekte, overleeft niet in milieu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Vector: bv. pBluescript, eenvoudige vector, geen tra en mob elementen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Insert: glucoamylase uit </a:t>
            </a:r>
            <a:r>
              <a:rPr lang="nl-NL" altLang="nl-NL" i="1">
                <a:cs typeface="Arial" charset="0"/>
              </a:rPr>
              <a:t>Aspergillus nidulans</a:t>
            </a:r>
          </a:p>
          <a:p>
            <a:pPr eaLnBrk="1" hangingPunct="1"/>
            <a:endParaRPr lang="nl-NL" altLang="nl-NL" i="1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Conclusie: weinig schadelijke effecten te verwachten….</a:t>
            </a:r>
          </a:p>
          <a:p>
            <a:pPr eaLnBrk="1" hangingPunct="1"/>
            <a:r>
              <a:rPr lang="nl-NL" altLang="nl-NL">
                <a:cs typeface="Arial" charset="0"/>
              </a:rPr>
              <a:t>ML-I juist nog niet noemen, dit is namelijk conclusie van stap 3-4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Geen schadelijker effect dan wildtype E. coli. Dus ggo tgv calamiteit in milieu: geen overleving, geen pathogeniteit</a:t>
            </a:r>
          </a:p>
          <a:p>
            <a:pPr eaLnBrk="1" hangingPunct="1"/>
            <a:endParaRPr lang="nl-NL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48FBA-5314-40B5-A3FD-7BE55A64DAA9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Voorbeelden: </a:t>
            </a:r>
            <a:r>
              <a:rPr lang="nl-NL" altLang="nl-NL" err="1">
                <a:cs typeface="Arial" charset="0"/>
              </a:rPr>
              <a:t>e.coli</a:t>
            </a:r>
            <a:r>
              <a:rPr lang="nl-NL" altLang="nl-NL">
                <a:cs typeface="Arial" charset="0"/>
              </a:rPr>
              <a:t> K12</a:t>
            </a:r>
          </a:p>
          <a:p>
            <a:pPr eaLnBrk="1" hangingPunct="1"/>
            <a:r>
              <a:rPr lang="nl-NL" altLang="nl-NL">
                <a:cs typeface="Arial" charset="0"/>
              </a:rPr>
              <a:t>Listeria </a:t>
            </a:r>
            <a:r>
              <a:rPr lang="nl-NL" altLang="nl-NL" err="1">
                <a:cs typeface="Arial" charset="0"/>
              </a:rPr>
              <a:t>monocytogenesis</a:t>
            </a:r>
            <a:r>
              <a:rPr lang="nl-NL" altLang="nl-NL">
                <a:cs typeface="Arial" charset="0"/>
              </a:rPr>
              <a:t>, E. coli wildtype</a:t>
            </a:r>
          </a:p>
          <a:p>
            <a:pPr eaLnBrk="1" hangingPunct="1"/>
            <a:r>
              <a:rPr lang="nl-NL" altLang="nl-NL">
                <a:cs typeface="Arial" charset="0"/>
              </a:rPr>
              <a:t>Mycobacterium </a:t>
            </a:r>
            <a:r>
              <a:rPr lang="nl-NL" altLang="nl-NL" err="1">
                <a:cs typeface="Arial" charset="0"/>
              </a:rPr>
              <a:t>tuberculosis</a:t>
            </a:r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ebolavirus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0064A-04F1-4549-9CD9-F3B9DB190976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4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0064A-04F1-4549-9CD9-F3B9DB190976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8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9F93A-06AF-4A64-8D69-4D1D25AFB3C2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503" y="4875656"/>
            <a:ext cx="5679440" cy="4605576"/>
          </a:xfrm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Uitleg met e beginnen en dan naar boven werken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Donororganisme: bijlage 1 – apathogeen, geen schadelijke seq</a:t>
            </a:r>
          </a:p>
          <a:p>
            <a:pPr eaLnBrk="1" hangingPunct="1"/>
            <a:r>
              <a:rPr lang="nl-NL" altLang="nl-NL">
                <a:cs typeface="Arial" charset="0"/>
              </a:rPr>
              <a:t>Land-en tuinbouwgewassen – geen schadelijke seq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endParaRPr lang="nl-NL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9F93A-06AF-4A64-8D69-4D1D25AFB3C2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503" y="4875656"/>
            <a:ext cx="5679440" cy="4605576"/>
          </a:xfrm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Uitleg met e beginnen en dan naar boven werken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Donororganisme: bijlage 1 – apathogeen, geen schadelijke seq</a:t>
            </a:r>
          </a:p>
          <a:p>
            <a:pPr eaLnBrk="1" hangingPunct="1"/>
            <a:r>
              <a:rPr lang="nl-NL" altLang="nl-NL">
                <a:cs typeface="Arial" charset="0"/>
              </a:rPr>
              <a:t>Land-en tuinbouwgewassen – geen schadelijke seq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endParaRPr lang="nl-NL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  <p:extLst>
      <p:ext uri="{BB962C8B-B14F-4D97-AF65-F5344CB8AC3E}">
        <p14:creationId xmlns:p14="http://schemas.microsoft.com/office/powerpoint/2010/main" val="3791121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0D1009-5E77-40AF-93F1-0C118A63551F}" type="slidenum">
              <a:rPr lang="nl-NL" altLang="nl-NL" smtClean="0"/>
              <a:pPr eaLnBrk="1" hangingPunct="1">
                <a:spcBef>
                  <a:spcPct val="0"/>
                </a:spcBef>
              </a:pPr>
              <a:t>20</a:t>
            </a:fld>
            <a:endParaRPr lang="nl-NL" altLang="nl-NL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05 Risicobeoordeling 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444BDC-A07B-41B7-A9DD-D95DB72056F9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err="1">
                <a:cs typeface="Arial" charset="0"/>
              </a:rPr>
              <a:t>Wettelijk</a:t>
            </a:r>
            <a:r>
              <a:rPr lang="en-US" altLang="nl-NL">
                <a:cs typeface="Arial" charset="0"/>
              </a:rPr>
              <a:t> </a:t>
            </a:r>
            <a:r>
              <a:rPr lang="en-US" altLang="nl-NL" err="1">
                <a:cs typeface="Arial" charset="0"/>
              </a:rPr>
              <a:t>bepaald</a:t>
            </a:r>
            <a:r>
              <a:rPr lang="en-US" altLang="nl-NL">
                <a:cs typeface="Arial" charset="0"/>
              </a:rPr>
              <a:t> </a:t>
            </a:r>
            <a:r>
              <a:rPr lang="en-US" altLang="nl-NL" err="1">
                <a:cs typeface="Arial" charset="0"/>
              </a:rPr>
              <a:t>risicobeoordeling</a:t>
            </a:r>
            <a:endParaRPr lang="en-US" altLang="nl-NL">
              <a:cs typeface="Arial" charset="0"/>
            </a:endParaRPr>
          </a:p>
          <a:p>
            <a:pPr eaLnBrk="1" hangingPunct="1"/>
            <a:r>
              <a:rPr lang="en-US" altLang="nl-NL" err="1">
                <a:cs typeface="Arial" charset="0"/>
              </a:rPr>
              <a:t>Volgens</a:t>
            </a:r>
            <a:r>
              <a:rPr lang="en-US" altLang="nl-NL">
                <a:cs typeface="Arial" charset="0"/>
              </a:rPr>
              <a:t> </a:t>
            </a:r>
            <a:r>
              <a:rPr lang="en-US" altLang="nl-NL" err="1">
                <a:cs typeface="Arial" charset="0"/>
              </a:rPr>
              <a:t>bijlage</a:t>
            </a:r>
            <a:r>
              <a:rPr lang="en-US" altLang="nl-NL">
                <a:cs typeface="Arial" charset="0"/>
              </a:rPr>
              <a:t> </a:t>
            </a:r>
            <a:r>
              <a:rPr lang="en-US" altLang="nl-NL" err="1">
                <a:cs typeface="Arial" charset="0"/>
              </a:rPr>
              <a:t>ook</a:t>
            </a:r>
            <a:r>
              <a:rPr lang="en-US" altLang="nl-NL">
                <a:cs typeface="Arial" charset="0"/>
              </a:rPr>
              <a:t> </a:t>
            </a:r>
            <a:r>
              <a:rPr lang="en-US" altLang="nl-NL" err="1">
                <a:cs typeface="Arial" charset="0"/>
              </a:rPr>
              <a:t>nog</a:t>
            </a:r>
            <a:r>
              <a:rPr lang="en-US" altLang="nl-NL">
                <a:cs typeface="Arial" charset="0"/>
              </a:rPr>
              <a:t> </a:t>
            </a:r>
            <a:r>
              <a:rPr lang="en-US" altLang="nl-NL" err="1">
                <a:cs typeface="Arial" charset="0"/>
              </a:rPr>
              <a:t>onderdeel</a:t>
            </a:r>
            <a:r>
              <a:rPr lang="en-US" altLang="nl-NL">
                <a:cs typeface="Arial" charset="0"/>
              </a:rPr>
              <a:t> van de </a:t>
            </a:r>
            <a:r>
              <a:rPr lang="en-US" altLang="nl-NL" err="1">
                <a:cs typeface="Arial" charset="0"/>
              </a:rPr>
              <a:t>vergunningaanvraag</a:t>
            </a:r>
            <a:endParaRPr lang="en-US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C5ACE-570A-4A1D-8D49-A071B6DDF957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Definitie risico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Hoe kom je tot deze risicobepaling: stap 1, 2 en 3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Identificatie van mogelijke schadelijke effecten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Welke schadelijke effecten zijn denkbaar op basis van de kennis over het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 en het modificatieproces</a:t>
            </a:r>
          </a:p>
          <a:p>
            <a:pPr eaLnBrk="1" hangingPunct="1"/>
            <a:r>
              <a:rPr lang="nl-NL" altLang="nl-NL">
                <a:cs typeface="Arial" charset="0"/>
              </a:rPr>
              <a:t>Bepaling van de kans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De waarschijnlijkheid (uitgedrukt van 0-1) dat een schadelijk effect daadwerkelijk optreedt</a:t>
            </a:r>
          </a:p>
          <a:p>
            <a:pPr eaLnBrk="1" hangingPunct="1"/>
            <a:endParaRPr lang="en-US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Voor chemische stof is dit denkbaar:… bepaalde concentratie en optreden bijbehorend effect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Hoe werkt dit voor een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  <p:extLst>
      <p:ext uri="{BB962C8B-B14F-4D97-AF65-F5344CB8AC3E}">
        <p14:creationId xmlns:p14="http://schemas.microsoft.com/office/powerpoint/2010/main" val="162383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839F1C-69C7-4FC3-BE91-8FD44A0C9922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Risico wordt gedefinieerd door…</a:t>
            </a:r>
          </a:p>
          <a:p>
            <a:pPr eaLnBrk="1" hangingPunct="1"/>
            <a:r>
              <a:rPr lang="nl-NL" altLang="nl-NL">
                <a:cs typeface="Arial" charset="0"/>
              </a:rPr>
              <a:t>Wat is een schadelijk effect van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…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Waarschijnlijkheid: kans dat het schadelijk effect optreedt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 err="1">
                <a:cs typeface="Arial" charset="0"/>
              </a:rPr>
              <a:t>MvE</a:t>
            </a:r>
            <a:r>
              <a:rPr lang="nl-NL" altLang="nl-NL">
                <a:cs typeface="Arial" charset="0"/>
              </a:rPr>
              <a:t>:</a:t>
            </a:r>
          </a:p>
          <a:p>
            <a:pPr eaLnBrk="1" hangingPunct="1"/>
            <a:r>
              <a:rPr lang="nl-NL" altLang="nl-NL">
                <a:cs typeface="Arial" charset="0"/>
              </a:rPr>
              <a:t>Identificatie van mogelijke schadelijke effecten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Welke schadelijke effecten zijn denkbaar op basis van de kennis over het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 en het modificatieproces</a:t>
            </a:r>
          </a:p>
          <a:p>
            <a:pPr eaLnBrk="1" hangingPunct="1"/>
            <a:r>
              <a:rPr lang="nl-NL" altLang="nl-NL">
                <a:cs typeface="Arial" charset="0"/>
              </a:rPr>
              <a:t>Bepaling van de kans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De waarschijnlijkheid (uitgedrukt van 0-1) dat een schadelijk effect daadwerkelijk optreedt</a:t>
            </a:r>
          </a:p>
          <a:p>
            <a:pPr eaLnBrk="1" hangingPunct="1"/>
            <a:endParaRPr lang="nl-NL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839F1C-69C7-4FC3-BE91-8FD44A0C9922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Risico wordt gedefinieerd door…</a:t>
            </a:r>
          </a:p>
          <a:p>
            <a:pPr eaLnBrk="1" hangingPunct="1"/>
            <a:r>
              <a:rPr lang="nl-NL" altLang="nl-NL">
                <a:cs typeface="Arial" charset="0"/>
              </a:rPr>
              <a:t>Wat is een schadelijk effect van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…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Waarschijnlijkheid: kans dat het schadelijk effect optreedt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 err="1">
                <a:cs typeface="Arial" charset="0"/>
              </a:rPr>
              <a:t>MvE</a:t>
            </a:r>
            <a:r>
              <a:rPr lang="nl-NL" altLang="nl-NL">
                <a:cs typeface="Arial" charset="0"/>
              </a:rPr>
              <a:t>:</a:t>
            </a:r>
          </a:p>
          <a:p>
            <a:pPr eaLnBrk="1" hangingPunct="1"/>
            <a:r>
              <a:rPr lang="nl-NL" altLang="nl-NL">
                <a:cs typeface="Arial" charset="0"/>
              </a:rPr>
              <a:t>Identificatie van mogelijke schadelijke effecten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Welke schadelijke effecten zijn denkbaar op basis van de kennis over het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 en het modificatieproces</a:t>
            </a:r>
          </a:p>
          <a:p>
            <a:pPr eaLnBrk="1" hangingPunct="1"/>
            <a:r>
              <a:rPr lang="nl-NL" altLang="nl-NL">
                <a:cs typeface="Arial" charset="0"/>
              </a:rPr>
              <a:t>Bepaling van de kans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De waarschijnlijkheid (uitgedrukt van 0-1) dat een schadelijk effect daadwerkelijk optreedt</a:t>
            </a:r>
          </a:p>
          <a:p>
            <a:pPr eaLnBrk="1" hangingPunct="1"/>
            <a:endParaRPr lang="nl-NL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  <p:extLst>
      <p:ext uri="{BB962C8B-B14F-4D97-AF65-F5344CB8AC3E}">
        <p14:creationId xmlns:p14="http://schemas.microsoft.com/office/powerpoint/2010/main" val="158021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C5ACE-570A-4A1D-8D49-A071B6DDF957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Definitie risico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Hoe kom je tot deze risicobepaling: stap 1, 2 en 3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Identificatie van mogelijke schadelijke effecten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Welke schadelijke effecten zijn denkbaar op basis van de kennis over het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 en het modificatieproces</a:t>
            </a:r>
          </a:p>
          <a:p>
            <a:pPr eaLnBrk="1" hangingPunct="1"/>
            <a:r>
              <a:rPr lang="nl-NL" altLang="nl-NL">
                <a:cs typeface="Arial" charset="0"/>
              </a:rPr>
              <a:t>Bepaling van de kans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De waarschijnlijkheid (uitgedrukt van 0-1) dat een schadelijk effect daadwerkelijk optreedt</a:t>
            </a:r>
          </a:p>
          <a:p>
            <a:pPr eaLnBrk="1" hangingPunct="1"/>
            <a:endParaRPr lang="en-US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Voor chemische stof is dit denkbaar:… bepaalde concentratie en optreden bijbehorend effect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Hoe werkt dit voor een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DD9FD-5E49-46CA-B5D0-5B350321A613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Voorbeelden apato, klasse 2 ….</a:t>
            </a:r>
            <a:endParaRPr lang="en-US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C5ACE-570A-4A1D-8D49-A071B6DDF957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charset="0"/>
              </a:rPr>
              <a:t>Definitie risico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Hoe kom je tot deze risicobepaling: stap 1, 2 en 3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Identificatie van mogelijke schadelijke effecten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Welke schadelijke effecten zijn denkbaar op basis van de kennis over het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 en het modificatieproces</a:t>
            </a:r>
          </a:p>
          <a:p>
            <a:pPr eaLnBrk="1" hangingPunct="1"/>
            <a:r>
              <a:rPr lang="nl-NL" altLang="nl-NL">
                <a:cs typeface="Arial" charset="0"/>
              </a:rPr>
              <a:t>Bepaling van de kans</a:t>
            </a:r>
          </a:p>
          <a:p>
            <a:pPr lvl="1" eaLnBrk="1" hangingPunct="1"/>
            <a:r>
              <a:rPr lang="nl-NL" altLang="nl-NL">
                <a:cs typeface="Arial" charset="0"/>
              </a:rPr>
              <a:t>De waarschijnlijkheid (uitgedrukt van 0-1) dat een schadelijk effect daadwerkelijk optreedt</a:t>
            </a:r>
          </a:p>
          <a:p>
            <a:pPr eaLnBrk="1" hangingPunct="1"/>
            <a:endParaRPr lang="en-US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Voor chemische stof is dit denkbaar:… bepaalde concentratie en optreden bijbehorend effect</a:t>
            </a:r>
          </a:p>
          <a:p>
            <a:pPr eaLnBrk="1" hangingPunct="1"/>
            <a:endParaRPr lang="nl-NL" altLang="nl-NL">
              <a:cs typeface="Arial" charset="0"/>
            </a:endParaRPr>
          </a:p>
          <a:p>
            <a:pPr eaLnBrk="1" hangingPunct="1"/>
            <a:r>
              <a:rPr lang="nl-NL" altLang="nl-NL">
                <a:cs typeface="Arial" charset="0"/>
              </a:rPr>
              <a:t>Hoe werkt dit voor een </a:t>
            </a:r>
            <a:r>
              <a:rPr lang="nl-NL" altLang="nl-NL" err="1">
                <a:cs typeface="Arial" charset="0"/>
              </a:rPr>
              <a:t>ggo</a:t>
            </a:r>
            <a:r>
              <a:rPr lang="nl-NL" altLang="nl-NL">
                <a:cs typeface="Arial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  <p:extLst>
      <p:ext uri="{BB962C8B-B14F-4D97-AF65-F5344CB8AC3E}">
        <p14:creationId xmlns:p14="http://schemas.microsoft.com/office/powerpoint/2010/main" val="62550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7F09-64BB-4D95-84F0-C022024A74C5}" type="slidenum">
              <a:rPr kumimoji="0" lang="nl-NL" alt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05 Risicobeoordeling 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 image00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nl-NL"/>
          </a:p>
        </p:txBody>
      </p:sp>
      <p:pic>
        <p:nvPicPr>
          <p:cNvPr id="6" name="sLogo" descr="tmp17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03DE-5C39-4105-8E27-1BE21FFC78A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40610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9B0B-AB06-4BD7-9389-F13CD737856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702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172F-BC46-47FA-A474-6A9C89FA67C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822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4B2D-A760-4C62-925B-E04CD60CAA6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364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34A4-F84E-46F5-B5F7-C6A87094DDE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2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 image00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nl-NL"/>
          </a:p>
        </p:txBody>
      </p:sp>
      <p:pic>
        <p:nvPicPr>
          <p:cNvPr id="6" name="sLogo" descr="tmp17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43014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7ED54-FAA2-446C-947E-EC4A5DDF9C6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124959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06FE-0997-49A5-967A-9E06249EB26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815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6B33-83CF-4426-BCEF-987622C09D0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562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7AE4-41F1-4764-AF36-FDE16C47FCC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594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004F-C2A9-492D-9ECF-B04115735F5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610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90B9-43E3-4413-B99D-FF393D2B819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129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E993-39AE-4D7B-81AE-00AAB9138A4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8445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63C4-2A86-45E3-A13C-B4CB125A6EF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7750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9325-E69F-4721-BFCB-13F698AB36E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69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E616-FD94-4D96-9155-02356779127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5753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3553-E154-4AE7-B036-CA493721619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695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CB4C-53E0-4047-B0F2-D74C166F74A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26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9D5C8-6D62-4D58-A52E-AD57E69DB8D9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891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8B7D-01A0-4D67-A050-39FE79A6DB79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2742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D96B-6870-43F1-B224-203040C60F0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763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AA53-7A77-4D45-993B-A46CBADCC74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26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00C-3B68-4873-A268-57172283010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39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330E-8318-4126-9F62-01F6B256447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099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9DA8-43DD-4F63-8A17-4BE554AFED9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375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nl-NL"/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nl-NL"/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94324E1-F1CB-4ED3-85F3-929CC783C4B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7" r:id="rId9"/>
    <p:sldLayoutId id="2147484168" r:id="rId10"/>
    <p:sldLayoutId id="2147484169" r:id="rId11"/>
    <p:sldLayoutId id="2147484170" r:id="rId12"/>
    <p:sldLayoutId id="214748417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nl-NL"/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nl-NL"/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Risicobeoordeling van GGO’s onder IG | najaar 2018</a:t>
            </a: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2BCE771-BD5F-4038-8F42-9132DECEB43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2057" name="sLogo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BGGO@RIVM.NL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SlideNumber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3C77F8-A49F-4EEA-8CB1-F15DCCB33166}" type="slidenum">
              <a:rPr lang="nl-NL" altLang="nl-NL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Risicobeoordeling van ggo’s onder Ingeperkt Gebruik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Eric van den Akker</a:t>
            </a:r>
          </a:p>
          <a:p>
            <a:pPr eaLnBrk="1" hangingPunct="1"/>
            <a:r>
              <a:rPr lang="nl-NL" altLang="nl-NL"/>
              <a:t>Bureau GGO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AF58A9-FC17-49C2-843E-06060AA4F9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575CA-29B4-4FB6-8DE1-0AAE73F231FA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124744"/>
            <a:ext cx="8172450" cy="444500"/>
          </a:xfrm>
        </p:spPr>
        <p:txBody>
          <a:bodyPr/>
          <a:lstStyle/>
          <a:p>
            <a:pPr eaLnBrk="1" hangingPunct="1"/>
            <a:r>
              <a:rPr lang="nl-NL" altLang="nl-NL" sz="1800" b="1">
                <a:solidFill>
                  <a:schemeClr val="tx1"/>
                </a:solidFill>
              </a:rPr>
              <a:t>Inschaling vindt plaats op basis van: 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772816"/>
            <a:ext cx="8172450" cy="4281488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NL" altLang="nl-NL" b="1" dirty="0"/>
              <a:t>De samenstelling van het </a:t>
            </a:r>
            <a:r>
              <a:rPr lang="nl-NL" altLang="nl-NL" b="1" dirty="0" err="1"/>
              <a:t>ggo</a:t>
            </a:r>
            <a:r>
              <a:rPr lang="nl-NL" altLang="nl-NL" dirty="0"/>
              <a:t>:</a:t>
            </a:r>
          </a:p>
          <a:p>
            <a:pPr eaLnBrk="1" hangingPunct="1"/>
            <a:r>
              <a:rPr lang="nl-NL" altLang="nl-NL" dirty="0"/>
              <a:t>Eigenschappen gastheer</a:t>
            </a:r>
          </a:p>
          <a:p>
            <a:pPr eaLnBrk="1" hangingPunct="1"/>
            <a:r>
              <a:rPr lang="nl-NL" altLang="nl-NL" dirty="0"/>
              <a:t>Eigenschappen vector</a:t>
            </a:r>
          </a:p>
          <a:p>
            <a:pPr eaLnBrk="1" hangingPunct="1"/>
            <a:r>
              <a:rPr lang="nl-NL" altLang="nl-NL" dirty="0"/>
              <a:t>Eigenschappen ingebrachte donorsequenties</a:t>
            </a:r>
          </a:p>
          <a:p>
            <a:pPr eaLnBrk="1" hangingPunct="1">
              <a:buFont typeface="Verdana" pitchFamily="34" charset="0"/>
              <a:buNone/>
            </a:pPr>
            <a:endParaRPr lang="nl-NL" altLang="nl-NL" dirty="0"/>
          </a:p>
          <a:p>
            <a:pPr eaLnBrk="1" hangingPunct="1">
              <a:buFont typeface="Verdana" pitchFamily="34" charset="0"/>
              <a:buNone/>
            </a:pPr>
            <a:endParaRPr lang="en-US" altLang="nl-NL" dirty="0"/>
          </a:p>
          <a:p>
            <a:pPr eaLnBrk="1" hangingPunct="1">
              <a:buFont typeface="Verdana" pitchFamily="34" charset="0"/>
              <a:buNone/>
            </a:pPr>
            <a:r>
              <a:rPr lang="en-US" altLang="nl-NL" b="1" dirty="0"/>
              <a:t>In </a:t>
            </a:r>
            <a:r>
              <a:rPr lang="en-US" altLang="nl-NL" b="1" dirty="0" err="1"/>
              <a:t>combinatie</a:t>
            </a:r>
            <a:r>
              <a:rPr lang="en-US" altLang="nl-NL" b="1" dirty="0"/>
              <a:t> met de </a:t>
            </a:r>
            <a:r>
              <a:rPr lang="en-US" altLang="nl-NL" b="1" dirty="0" err="1"/>
              <a:t>handelingen</a:t>
            </a:r>
            <a:r>
              <a:rPr lang="en-US" altLang="nl-NL" b="1" dirty="0"/>
              <a:t> met het </a:t>
            </a:r>
            <a:r>
              <a:rPr lang="en-US" altLang="nl-NL" b="1" dirty="0" err="1"/>
              <a:t>ggo</a:t>
            </a:r>
            <a:r>
              <a:rPr lang="en-US" altLang="nl-NL" dirty="0"/>
              <a:t>: </a:t>
            </a:r>
          </a:p>
          <a:p>
            <a:pPr eaLnBrk="1" hangingPunct="1"/>
            <a:r>
              <a:rPr lang="nl-NL" altLang="nl-NL" dirty="0"/>
              <a:t>Kleinschalige of grootschalige handelingen</a:t>
            </a:r>
          </a:p>
          <a:p>
            <a:pPr eaLnBrk="1" hangingPunct="1"/>
            <a:r>
              <a:rPr lang="en-US" altLang="nl-NL" dirty="0" err="1"/>
              <a:t>Handelingen</a:t>
            </a:r>
            <a:r>
              <a:rPr lang="en-US" altLang="nl-NL" dirty="0"/>
              <a:t> met </a:t>
            </a:r>
            <a:r>
              <a:rPr lang="en-US" altLang="nl-NL" dirty="0" err="1"/>
              <a:t>dieren</a:t>
            </a:r>
            <a:r>
              <a:rPr lang="en-US" altLang="nl-NL" dirty="0"/>
              <a:t> of </a:t>
            </a:r>
            <a:r>
              <a:rPr lang="en-US" altLang="nl-NL" dirty="0" err="1"/>
              <a:t>planten</a:t>
            </a:r>
            <a:r>
              <a:rPr lang="en-US" altLang="nl-NL" dirty="0"/>
              <a:t> in </a:t>
            </a:r>
            <a:r>
              <a:rPr lang="en-US" altLang="nl-NL" dirty="0" err="1"/>
              <a:t>combinatie</a:t>
            </a:r>
            <a:r>
              <a:rPr lang="en-US" altLang="nl-NL" dirty="0"/>
              <a:t> met </a:t>
            </a:r>
            <a:r>
              <a:rPr lang="en-US" altLang="nl-NL" dirty="0" err="1"/>
              <a:t>ggo’s</a:t>
            </a:r>
            <a:endParaRPr lang="en-US" altLang="nl-NL" dirty="0"/>
          </a:p>
          <a:p>
            <a:pPr eaLnBrk="1" hangingPunct="1"/>
            <a:r>
              <a:rPr lang="en-US" altLang="nl-NL" dirty="0" err="1"/>
              <a:t>Bepaalde</a:t>
            </a:r>
            <a:r>
              <a:rPr lang="en-US" altLang="nl-NL" dirty="0"/>
              <a:t> </a:t>
            </a:r>
            <a:r>
              <a:rPr lang="en-US" altLang="nl-NL" dirty="0" err="1"/>
              <a:t>risicovolle</a:t>
            </a:r>
            <a:r>
              <a:rPr lang="en-US" altLang="nl-NL" dirty="0"/>
              <a:t> </a:t>
            </a:r>
            <a:r>
              <a:rPr lang="en-US" altLang="nl-NL" dirty="0" err="1"/>
              <a:t>handelingen</a:t>
            </a:r>
            <a:r>
              <a:rPr lang="en-US" altLang="nl-NL" dirty="0"/>
              <a:t> (</a:t>
            </a:r>
            <a:r>
              <a:rPr lang="en-US" altLang="nl-NL" dirty="0" err="1"/>
              <a:t>aerosolvorming</a:t>
            </a:r>
            <a:r>
              <a:rPr lang="en-US" altLang="nl-NL" dirty="0"/>
              <a:t>, </a:t>
            </a:r>
            <a:r>
              <a:rPr lang="en-US" altLang="nl-NL" dirty="0" err="1"/>
              <a:t>injectie</a:t>
            </a:r>
            <a:r>
              <a:rPr lang="en-US" altLang="nl-NL" dirty="0"/>
              <a:t>, </a:t>
            </a:r>
            <a:r>
              <a:rPr lang="en-US" altLang="nl-NL" dirty="0" err="1"/>
              <a:t>etc</a:t>
            </a:r>
            <a:r>
              <a:rPr lang="en-US" altLang="nl-NL" dirty="0"/>
              <a:t>)</a:t>
            </a:r>
            <a:endParaRPr lang="nl-NL" altLang="nl-NL" dirty="0"/>
          </a:p>
          <a:p>
            <a:pPr eaLnBrk="1" hangingPunct="1"/>
            <a:endParaRPr lang="en-US" altLang="nl-NL" sz="1600" dirty="0"/>
          </a:p>
          <a:p>
            <a:pPr eaLnBrk="1" hangingPunct="1">
              <a:buFont typeface="Verdana" pitchFamily="34" charset="0"/>
              <a:buNone/>
            </a:pPr>
            <a:endParaRPr lang="nl-NL" alt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37951-433A-41E3-817B-CE5A8BECF4C9}"/>
              </a:ext>
            </a:extLst>
          </p:cNvPr>
          <p:cNvSpPr txBox="1"/>
          <p:nvPr/>
        </p:nvSpPr>
        <p:spPr>
          <a:xfrm>
            <a:off x="395536" y="7246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Inschalen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=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risicobeoordeling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79FD3-B871-4DAF-903C-10FB54D6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Standaard inschalingsartikelen bijlage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44675"/>
            <a:ext cx="8172450" cy="3789363"/>
          </a:xfrm>
        </p:spPr>
        <p:txBody>
          <a:bodyPr/>
          <a:lstStyle/>
          <a:p>
            <a:pPr marL="0" indent="0">
              <a:buFont typeface="Verdana" pitchFamily="34" charset="0"/>
              <a:buNone/>
              <a:defRPr/>
            </a:pPr>
            <a:r>
              <a:rPr lang="nl-NL" sz="1600" i="1"/>
              <a:t>Deel I Standaard inschalingsartikelen voor activiteiten met genetisch gemodificeerde organismen, onder andere:</a:t>
            </a:r>
          </a:p>
          <a:p>
            <a:pPr marL="0" indent="0">
              <a:buFont typeface="Verdana" pitchFamily="34" charset="0"/>
              <a:buNone/>
              <a:defRPr/>
            </a:pPr>
            <a:endParaRPr lang="nl-NL" sz="1600"/>
          </a:p>
          <a:p>
            <a:pPr>
              <a:defRPr/>
            </a:pPr>
            <a:r>
              <a:rPr lang="nl-NL" sz="1400"/>
              <a:t>5.2  Activiteiten met </a:t>
            </a:r>
            <a:r>
              <a:rPr lang="nl-NL" sz="1400" err="1"/>
              <a:t>gg</a:t>
            </a:r>
            <a:r>
              <a:rPr lang="nl-NL" sz="1400"/>
              <a:t> micro-organisme vermeld op lijst A1</a:t>
            </a:r>
          </a:p>
          <a:p>
            <a:pPr marL="0" indent="0">
              <a:buFont typeface="Verdana" pitchFamily="34" charset="0"/>
              <a:buNone/>
              <a:defRPr/>
            </a:pPr>
            <a:endParaRPr lang="nl-NL" sz="1400"/>
          </a:p>
          <a:p>
            <a:pPr>
              <a:defRPr/>
            </a:pPr>
            <a:r>
              <a:rPr lang="nl-NL" sz="1400"/>
              <a:t>5.3  Activiteiten met </a:t>
            </a:r>
            <a:r>
              <a:rPr lang="nl-NL" sz="1400" err="1"/>
              <a:t>gg</a:t>
            </a:r>
            <a:r>
              <a:rPr lang="nl-NL" sz="1400"/>
              <a:t> micro-organisme van klasse 4, 3, 2 of 1</a:t>
            </a:r>
          </a:p>
          <a:p>
            <a:pPr>
              <a:defRPr/>
            </a:pPr>
            <a:endParaRPr lang="nl-NL" sz="1400"/>
          </a:p>
          <a:p>
            <a:pPr>
              <a:defRPr/>
            </a:pPr>
            <a:r>
              <a:rPr lang="nl-NL" sz="1400"/>
              <a:t>5.4  Activiteiten met </a:t>
            </a:r>
            <a:r>
              <a:rPr lang="nl-NL" sz="1400" err="1"/>
              <a:t>gg</a:t>
            </a:r>
            <a:r>
              <a:rPr lang="nl-NL" sz="1400"/>
              <a:t> animale cellen dan wel plantencellen.</a:t>
            </a:r>
          </a:p>
          <a:p>
            <a:pPr>
              <a:defRPr/>
            </a:pPr>
            <a:endParaRPr lang="nl-NL" sz="1400"/>
          </a:p>
          <a:p>
            <a:pPr>
              <a:defRPr/>
            </a:pPr>
            <a:r>
              <a:rPr lang="nl-NL" sz="1400"/>
              <a:t>5.5  Handelingen met planten.</a:t>
            </a:r>
          </a:p>
          <a:p>
            <a:pPr marL="0" indent="0">
              <a:buFont typeface="Verdana" pitchFamily="34" charset="0"/>
              <a:buNone/>
              <a:defRPr/>
            </a:pPr>
            <a:r>
              <a:rPr lang="nl-NL" sz="1400"/>
              <a:t>       </a:t>
            </a:r>
          </a:p>
          <a:p>
            <a:pPr>
              <a:defRPr/>
            </a:pPr>
            <a:r>
              <a:rPr lang="nl-NL" sz="1400"/>
              <a:t>5.6  Handelingen met dieren.</a:t>
            </a:r>
          </a:p>
          <a:p>
            <a:pPr marL="0" indent="0">
              <a:buFont typeface="Verdana" pitchFamily="34" charset="0"/>
              <a:buNone/>
              <a:defRPr/>
            </a:pPr>
            <a:r>
              <a:rPr lang="nl-NL" sz="1400"/>
              <a:t> </a:t>
            </a:r>
          </a:p>
          <a:p>
            <a:pPr>
              <a:defRPr/>
            </a:pPr>
            <a:r>
              <a:rPr lang="nl-NL" sz="1400"/>
              <a:t>5.7  Handelingen in procesinstallaties.</a:t>
            </a:r>
          </a:p>
          <a:p>
            <a:pPr marL="0" indent="0">
              <a:buFont typeface="Verdana" pitchFamily="34" charset="0"/>
              <a:buNone/>
              <a:defRPr/>
            </a:pPr>
            <a:endParaRPr lang="nl-NL" sz="1600" i="1"/>
          </a:p>
          <a:p>
            <a:pPr marL="0" indent="0">
              <a:buFont typeface="Verdana" pitchFamily="34" charset="0"/>
              <a:buNone/>
              <a:defRPr/>
            </a:pPr>
            <a:r>
              <a:rPr lang="nl-NL" sz="1600" i="1"/>
              <a:t>Deel II Bepaling van eventuele aanvullende voorschriften voor activiteiten met genetisch gemodificeerde organismen op inperkingsniveau I en II.</a:t>
            </a:r>
            <a:endParaRPr lang="nl-NL" sz="1600"/>
          </a:p>
          <a:p>
            <a:pPr>
              <a:defRPr/>
            </a:pPr>
            <a:endParaRPr lang="nl-NL" sz="1600"/>
          </a:p>
          <a:p>
            <a:pPr>
              <a:defRPr/>
            </a:pP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71DC9-9295-4283-9F41-5FA24913EB2E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288" y="5733058"/>
            <a:ext cx="8424862" cy="5762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0301A-BFEE-4285-914B-3D355CC8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185826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91BCA-15DC-4A75-9488-EE6075FC87B5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618" y="1259508"/>
            <a:ext cx="8424862" cy="54098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altLang="nl-NL"/>
              <a:t>Klasse 1: 	</a:t>
            </a:r>
            <a:r>
              <a:rPr lang="nl-NL" altLang="nl-NL" err="1"/>
              <a:t>apathogeen</a:t>
            </a:r>
            <a:r>
              <a:rPr lang="nl-NL" altLang="nl-NL"/>
              <a:t> 				</a:t>
            </a:r>
            <a:r>
              <a:rPr lang="nl-NL" altLang="nl-NL">
                <a:solidFill>
                  <a:srgbClr val="FF0000"/>
                </a:solidFill>
              </a:rPr>
              <a:t>niveau I, ML-I</a:t>
            </a:r>
            <a:endParaRPr lang="nl-NL" altLang="nl-NL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altLang="nl-NL"/>
              <a:t>		(</a:t>
            </a:r>
            <a:r>
              <a:rPr lang="nl-NL" altLang="nl-NL" i="1"/>
              <a:t>E. coli </a:t>
            </a:r>
            <a:r>
              <a:rPr lang="nl-NL" altLang="nl-NL"/>
              <a:t>K12)				</a:t>
            </a:r>
            <a:r>
              <a:rPr lang="nl-NL" altLang="nl-NL" i="1">
                <a:solidFill>
                  <a:srgbClr val="FF0000"/>
                </a:solidFill>
              </a:rPr>
              <a:t> 	</a:t>
            </a:r>
            <a:endParaRPr lang="nl-NL" altLang="nl-NL"/>
          </a:p>
          <a:p>
            <a:pPr marL="265113" lvl="4" indent="-265113" eaLnBrk="1" hangingPunct="1">
              <a:lnSpc>
                <a:spcPct val="90000"/>
              </a:lnSpc>
              <a:buFont typeface="Verdana" pitchFamily="34" charset="0"/>
              <a:buChar char="●"/>
              <a:defRPr/>
            </a:pPr>
            <a:r>
              <a:rPr lang="nl-NL" altLang="nl-NL"/>
              <a:t>Klasse 2:	geen ernstige ziekte, 			</a:t>
            </a:r>
            <a:r>
              <a:rPr lang="nl-NL" altLang="nl-NL">
                <a:solidFill>
                  <a:srgbClr val="FF0000"/>
                </a:solidFill>
              </a:rPr>
              <a:t>niveau II, ML-II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verspreiding </a:t>
            </a:r>
            <a:r>
              <a:rPr lang="nl-NL" altLang="nl-NL">
                <a:solidFill>
                  <a:schemeClr val="tx2"/>
                </a:solidFill>
              </a:rPr>
              <a:t>onwaarschijnlijk,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profylaxe, behandeling beschikbaar 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(</a:t>
            </a:r>
            <a:r>
              <a:rPr lang="nl-NL" altLang="nl-NL" i="1"/>
              <a:t>E. coli </a:t>
            </a:r>
            <a:r>
              <a:rPr lang="nl-NL" altLang="nl-NL"/>
              <a:t>wildtype, </a:t>
            </a:r>
            <a:r>
              <a:rPr lang="nl-NL" altLang="nl-NL" err="1"/>
              <a:t>Adenovirus</a:t>
            </a:r>
            <a:r>
              <a:rPr lang="nl-NL" altLang="nl-NL"/>
              <a:t>) </a:t>
            </a:r>
          </a:p>
          <a:p>
            <a:pPr marL="265113" lvl="4" indent="-265113" eaLnBrk="1" hangingPunct="1">
              <a:lnSpc>
                <a:spcPct val="90000"/>
              </a:lnSpc>
              <a:buFont typeface="Verdana" pitchFamily="34" charset="0"/>
              <a:buChar char="●"/>
              <a:defRPr/>
            </a:pPr>
            <a:r>
              <a:rPr lang="nl-NL" altLang="nl-NL"/>
              <a:t>Klasse 3:	ernstige ziekte				</a:t>
            </a:r>
            <a:r>
              <a:rPr lang="nl-NL" altLang="nl-NL">
                <a:solidFill>
                  <a:srgbClr val="FF0000"/>
                </a:solidFill>
              </a:rPr>
              <a:t>niveau III, ML-III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verspreiding </a:t>
            </a:r>
            <a:r>
              <a:rPr lang="nl-NL" altLang="nl-NL">
                <a:solidFill>
                  <a:schemeClr val="tx2"/>
                </a:solidFill>
              </a:rPr>
              <a:t>waarschijnlijk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profylaxe, behandeling beschikbaar 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(</a:t>
            </a:r>
            <a:r>
              <a:rPr lang="nl-NL" altLang="nl-NL" i="1"/>
              <a:t>Mycobacterium </a:t>
            </a:r>
            <a:r>
              <a:rPr lang="nl-NL" altLang="nl-NL" i="1" err="1"/>
              <a:t>tuberculosis</a:t>
            </a:r>
            <a:r>
              <a:rPr lang="nl-NL" altLang="nl-NL"/>
              <a:t>, HIV)	</a:t>
            </a:r>
          </a:p>
          <a:p>
            <a:pPr marL="265113" lvl="4" indent="-265113" eaLnBrk="1" hangingPunct="1">
              <a:lnSpc>
                <a:spcPct val="90000"/>
              </a:lnSpc>
              <a:buFont typeface="Verdana" pitchFamily="34" charset="0"/>
              <a:buChar char="●"/>
              <a:defRPr/>
            </a:pPr>
            <a:r>
              <a:rPr lang="nl-NL" altLang="nl-NL"/>
              <a:t>Klasse 4:	ernstige ziekte				</a:t>
            </a:r>
            <a:r>
              <a:rPr lang="nl-NL" altLang="nl-NL">
                <a:solidFill>
                  <a:srgbClr val="FF0000"/>
                </a:solidFill>
              </a:rPr>
              <a:t>niveau IV, ML-IV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verspreiding waarschijnlijk	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/>
              <a:t>		</a:t>
            </a:r>
            <a:r>
              <a:rPr lang="nl-NL" altLang="nl-NL">
                <a:solidFill>
                  <a:schemeClr val="tx2"/>
                </a:solidFill>
              </a:rPr>
              <a:t>profylaxe, behandeling niet beschikbaar</a:t>
            </a:r>
          </a:p>
          <a:p>
            <a:pPr lvl="4" eaLnBrk="1" hangingPunct="1">
              <a:lnSpc>
                <a:spcPct val="90000"/>
              </a:lnSpc>
              <a:buFont typeface="Verdana" pitchFamily="34" charset="0"/>
              <a:buNone/>
              <a:defRPr/>
            </a:pPr>
            <a:r>
              <a:rPr lang="nl-NL" altLang="nl-NL">
                <a:solidFill>
                  <a:srgbClr val="000000"/>
                </a:solidFill>
              </a:rPr>
              <a:t>		(</a:t>
            </a:r>
            <a:r>
              <a:rPr lang="nl-NL" altLang="nl-NL" err="1">
                <a:solidFill>
                  <a:srgbClr val="000000"/>
                </a:solidFill>
              </a:rPr>
              <a:t>Lassa</a:t>
            </a:r>
            <a:r>
              <a:rPr lang="nl-NL" altLang="nl-NL">
                <a:solidFill>
                  <a:srgbClr val="000000"/>
                </a:solidFill>
              </a:rPr>
              <a:t> virus)	</a:t>
            </a: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467619" y="5590981"/>
            <a:ext cx="8064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Inperkingsniveau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alt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wordt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alt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primair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alt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bepaald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door </a:t>
            </a:r>
            <a:r>
              <a:rPr kumimoji="0" lang="en-US" alt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classificatie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van het    micro-</a:t>
            </a:r>
            <a:r>
              <a:rPr kumimoji="0" lang="en-US" alt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organisme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A22C7-19BF-45D1-8593-EC8FF7FA65BC}"/>
              </a:ext>
            </a:extLst>
          </p:cNvPr>
          <p:cNvSpPr txBox="1"/>
          <p:nvPr/>
        </p:nvSpPr>
        <p:spPr>
          <a:xfrm>
            <a:off x="323528" y="72463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Pathogeniteitsklassen</a:t>
            </a: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micro-organismen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4A068-B5FA-4F78-8CE0-D4810D15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46464" y="1124744"/>
            <a:ext cx="8172450" cy="4281488"/>
          </a:xfrm>
        </p:spPr>
        <p:txBody>
          <a:bodyPr/>
          <a:lstStyle/>
          <a:p>
            <a:pPr>
              <a:defRPr/>
            </a:pPr>
            <a:endParaRPr lang="en-US" altLang="nl-NL" dirty="0"/>
          </a:p>
          <a:p>
            <a:pPr>
              <a:defRPr/>
            </a:pPr>
            <a:r>
              <a:rPr lang="en-US" altLang="nl-NL" dirty="0" err="1"/>
              <a:t>Bijlage</a:t>
            </a:r>
            <a:r>
              <a:rPr lang="en-US" altLang="nl-NL" dirty="0"/>
              <a:t> 2, </a:t>
            </a:r>
            <a:r>
              <a:rPr lang="en-US" altLang="nl-NL" dirty="0" err="1"/>
              <a:t>Lijst</a:t>
            </a:r>
            <a:r>
              <a:rPr lang="en-US" altLang="nl-NL" dirty="0"/>
              <a:t> A1: </a:t>
            </a:r>
          </a:p>
          <a:p>
            <a:pPr marL="0" indent="0">
              <a:buNone/>
              <a:defRPr/>
            </a:pPr>
            <a:r>
              <a:rPr lang="en-US" altLang="nl-NL" dirty="0"/>
              <a:t>	</a:t>
            </a:r>
            <a:r>
              <a:rPr lang="en-US" altLang="nl-NL" dirty="0" err="1"/>
              <a:t>apathogene</a:t>
            </a:r>
            <a:r>
              <a:rPr lang="en-US" altLang="nl-NL" dirty="0"/>
              <a:t> </a:t>
            </a:r>
            <a:r>
              <a:rPr lang="en-US" altLang="nl-NL" dirty="0" err="1"/>
              <a:t>bacteriën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schimmels</a:t>
            </a:r>
            <a:endParaRPr lang="en-US" altLang="nl-NL" dirty="0"/>
          </a:p>
          <a:p>
            <a:pPr>
              <a:defRPr/>
            </a:pPr>
            <a:endParaRPr lang="en-US" altLang="nl-NL" dirty="0"/>
          </a:p>
          <a:p>
            <a:pPr>
              <a:defRPr/>
            </a:pPr>
            <a:r>
              <a:rPr lang="en-US" altLang="nl-NL" dirty="0" err="1"/>
              <a:t>Bijlage</a:t>
            </a:r>
            <a:r>
              <a:rPr lang="en-US" altLang="nl-NL" dirty="0"/>
              <a:t> 4.1: </a:t>
            </a:r>
          </a:p>
          <a:p>
            <a:pPr marL="541338" lvl="2" indent="0">
              <a:buNone/>
              <a:defRPr/>
            </a:pPr>
            <a:r>
              <a:rPr lang="en-US" altLang="nl-NL" dirty="0"/>
              <a:t>	</a:t>
            </a:r>
            <a:r>
              <a:rPr lang="en-US" altLang="nl-NL" dirty="0" err="1"/>
              <a:t>pathogene</a:t>
            </a:r>
            <a:r>
              <a:rPr lang="en-US" altLang="nl-NL" dirty="0"/>
              <a:t> </a:t>
            </a:r>
            <a:r>
              <a:rPr lang="en-US" altLang="nl-NL" dirty="0" err="1"/>
              <a:t>virussen</a:t>
            </a:r>
            <a:r>
              <a:rPr lang="en-US" altLang="nl-NL" dirty="0"/>
              <a:t> (</a:t>
            </a:r>
            <a:r>
              <a:rPr lang="en-US" altLang="nl-NL" dirty="0" err="1"/>
              <a:t>dier</a:t>
            </a:r>
            <a:r>
              <a:rPr lang="en-US" altLang="nl-NL" dirty="0"/>
              <a:t>, </a:t>
            </a:r>
            <a:r>
              <a:rPr lang="en-US" altLang="nl-NL" dirty="0" err="1"/>
              <a:t>humaan</a:t>
            </a:r>
            <a:r>
              <a:rPr lang="en-US" altLang="nl-NL" dirty="0"/>
              <a:t> of plant)</a:t>
            </a:r>
          </a:p>
          <a:p>
            <a:pPr>
              <a:defRPr/>
            </a:pPr>
            <a:r>
              <a:rPr lang="en-US" altLang="nl-NL" dirty="0" err="1"/>
              <a:t>Bijlage</a:t>
            </a:r>
            <a:r>
              <a:rPr lang="en-US" altLang="nl-NL" dirty="0"/>
              <a:t> 4.2 t/m 4.4: </a:t>
            </a:r>
          </a:p>
          <a:p>
            <a:pPr marL="0" indent="0">
              <a:buNone/>
              <a:defRPr/>
            </a:pPr>
            <a:r>
              <a:rPr lang="en-US" altLang="nl-NL" dirty="0"/>
              <a:t>	</a:t>
            </a:r>
            <a:r>
              <a:rPr lang="en-US" altLang="nl-NL" dirty="0" err="1"/>
              <a:t>pathogene</a:t>
            </a:r>
            <a:r>
              <a:rPr lang="en-US" altLang="nl-NL" dirty="0"/>
              <a:t> </a:t>
            </a:r>
            <a:r>
              <a:rPr lang="en-US" altLang="nl-NL" dirty="0" err="1"/>
              <a:t>bacteriën</a:t>
            </a:r>
            <a:r>
              <a:rPr lang="en-US" altLang="nl-NL" dirty="0"/>
              <a:t>, </a:t>
            </a:r>
            <a:r>
              <a:rPr lang="en-US" altLang="nl-NL" dirty="0" err="1"/>
              <a:t>schimmels</a:t>
            </a:r>
            <a:endParaRPr lang="en-US" altLang="nl-NL" dirty="0"/>
          </a:p>
          <a:p>
            <a:pPr marL="0" indent="0">
              <a:buNone/>
              <a:defRPr/>
            </a:pPr>
            <a:r>
              <a:rPr lang="en-US" altLang="nl-NL" dirty="0"/>
              <a:t>	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parasieten</a:t>
            </a:r>
            <a:r>
              <a:rPr lang="en-US" altLang="nl-NL" dirty="0"/>
              <a:t> </a:t>
            </a:r>
          </a:p>
          <a:p>
            <a:pPr marL="0" indent="0">
              <a:buNone/>
              <a:defRPr/>
            </a:pPr>
            <a:endParaRPr lang="en-US" altLang="nl-NL" dirty="0"/>
          </a:p>
          <a:p>
            <a:pPr>
              <a:defRPr/>
            </a:pPr>
            <a:r>
              <a:rPr lang="en-US" altLang="nl-NL" dirty="0" err="1"/>
              <a:t>Bijlage</a:t>
            </a:r>
            <a:r>
              <a:rPr lang="en-US" altLang="nl-NL" dirty="0"/>
              <a:t> 7: </a:t>
            </a:r>
            <a:r>
              <a:rPr lang="en-US" altLang="nl-NL" dirty="0" err="1"/>
              <a:t>planten</a:t>
            </a:r>
            <a:endParaRPr lang="en-US" altLang="nl-NL" dirty="0"/>
          </a:p>
          <a:p>
            <a:pPr>
              <a:defRPr/>
            </a:pPr>
            <a:endParaRPr lang="en-US" altLang="nl-NL" dirty="0"/>
          </a:p>
          <a:p>
            <a:pPr>
              <a:defRPr/>
            </a:pPr>
            <a:r>
              <a:rPr lang="en-US" altLang="nl-NL" dirty="0" err="1"/>
              <a:t>Cellijnen</a:t>
            </a:r>
            <a:r>
              <a:rPr lang="en-US" altLang="nl-NL" dirty="0"/>
              <a:t>: let op </a:t>
            </a:r>
            <a:r>
              <a:rPr lang="en-US" altLang="nl-NL" dirty="0" err="1"/>
              <a:t>mogelijke</a:t>
            </a:r>
            <a:r>
              <a:rPr lang="en-US" altLang="nl-NL" dirty="0"/>
              <a:t> </a:t>
            </a:r>
            <a:br>
              <a:rPr lang="en-US" altLang="nl-NL" dirty="0"/>
            </a:br>
            <a:r>
              <a:rPr lang="en-US" altLang="nl-NL" dirty="0" err="1"/>
              <a:t>aanwezigheid</a:t>
            </a:r>
            <a:r>
              <a:rPr lang="en-US" altLang="nl-NL" dirty="0"/>
              <a:t> </a:t>
            </a:r>
            <a:r>
              <a:rPr lang="en-US" altLang="nl-NL" dirty="0" err="1"/>
              <a:t>endogeen</a:t>
            </a:r>
            <a:r>
              <a:rPr lang="en-US" altLang="nl-NL" dirty="0"/>
              <a:t> virus </a:t>
            </a:r>
            <a:br>
              <a:rPr lang="en-US" altLang="nl-NL" dirty="0"/>
            </a:br>
            <a:r>
              <a:rPr lang="en-US" altLang="nl-NL" dirty="0"/>
              <a:t>(of virus </a:t>
            </a:r>
            <a:r>
              <a:rPr lang="en-US" altLang="nl-NL" dirty="0" err="1"/>
              <a:t>sequenties</a:t>
            </a:r>
            <a:r>
              <a:rPr lang="en-US" altLang="nl-NL" dirty="0"/>
              <a:t>) </a:t>
            </a:r>
          </a:p>
          <a:p>
            <a:pPr marL="0" indent="0">
              <a:buNone/>
              <a:defRPr/>
            </a:pPr>
            <a:r>
              <a:rPr lang="en-US" altLang="nl-NL" dirty="0"/>
              <a:t>   </a:t>
            </a:r>
          </a:p>
          <a:p>
            <a:pPr marL="0" indent="0">
              <a:buNone/>
              <a:defRPr/>
            </a:pPr>
            <a:endParaRPr lang="en-US" altLang="nl-NL" dirty="0"/>
          </a:p>
          <a:p>
            <a:pPr>
              <a:defRPr/>
            </a:pPr>
            <a:endParaRPr lang="en-US" altLang="nl-NL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16AC7-4586-4213-82D4-65CAC9E64233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46120" r="66933" b="11429"/>
          <a:stretch>
            <a:fillRect/>
          </a:stretch>
        </p:blipFill>
        <p:spPr bwMode="auto">
          <a:xfrm>
            <a:off x="7026391" y="1484313"/>
            <a:ext cx="2052637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7375" y="2636838"/>
            <a:ext cx="1379538" cy="5222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57" y="4021788"/>
            <a:ext cx="3705543" cy="220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E0F35-9004-4D5F-AED2-7F09332B903F}"/>
              </a:ext>
            </a:extLst>
          </p:cNvPr>
          <p:cNvSpPr txBox="1"/>
          <p:nvPr/>
        </p:nvSpPr>
        <p:spPr>
          <a:xfrm>
            <a:off x="539552" y="652626"/>
            <a:ext cx="453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Eigenschappen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gastheren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3E8CF-A53D-432C-96C6-551A37A7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85775" y="608236"/>
            <a:ext cx="8172450" cy="444500"/>
          </a:xfrm>
        </p:spPr>
        <p:txBody>
          <a:bodyPr/>
          <a:lstStyle/>
          <a:p>
            <a:r>
              <a:rPr lang="en-US" altLang="nl-NL" sz="2000" b="1" err="1">
                <a:solidFill>
                  <a:schemeClr val="tx1"/>
                </a:solidFill>
              </a:rPr>
              <a:t>Eigenschappen</a:t>
            </a:r>
            <a:r>
              <a:rPr lang="en-US" altLang="nl-NL" sz="2000" b="1">
                <a:solidFill>
                  <a:schemeClr val="tx1"/>
                </a:solidFill>
              </a:rPr>
              <a:t> </a:t>
            </a:r>
            <a:r>
              <a:rPr lang="en-US" altLang="nl-NL" sz="2000" b="1" err="1">
                <a:solidFill>
                  <a:schemeClr val="tx1"/>
                </a:solidFill>
              </a:rPr>
              <a:t>vectoren</a:t>
            </a:r>
            <a:r>
              <a:rPr lang="en-US" altLang="nl-NL" sz="2000" b="1">
                <a:solidFill>
                  <a:schemeClr val="tx1"/>
                </a:solidFill>
              </a:rPr>
              <a:t> </a:t>
            </a:r>
            <a:endParaRPr lang="nl-NL" altLang="nl-NL" sz="20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4744"/>
            <a:ext cx="8172450" cy="5282406"/>
          </a:xfrm>
        </p:spPr>
        <p:txBody>
          <a:bodyPr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 err="1"/>
              <a:t>Grootte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samenstellende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dienen</a:t>
            </a:r>
            <a:r>
              <a:rPr lang="en-US" dirty="0"/>
              <a:t> </a:t>
            </a:r>
            <a:r>
              <a:rPr lang="en-US" dirty="0" err="1"/>
              <a:t>bekend</a:t>
            </a:r>
            <a:r>
              <a:rPr lang="en-US" dirty="0"/>
              <a:t> te </a:t>
            </a:r>
            <a:r>
              <a:rPr lang="en-US" dirty="0" err="1"/>
              <a:t>zijn</a:t>
            </a:r>
            <a:endParaRPr lang="en-US" dirty="0"/>
          </a:p>
          <a:p>
            <a:pPr marL="0" indent="0">
              <a:buFont typeface="Verdana" pitchFamily="34" charset="0"/>
              <a:buNone/>
              <a:defRPr/>
            </a:pPr>
            <a:endParaRPr lang="nl-NL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000000"/>
                </a:solidFill>
              </a:rPr>
              <a:t>Aard van de vector: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virale</a:t>
            </a:r>
            <a:r>
              <a:rPr lang="en-US" dirty="0"/>
              <a:t> vector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zelfoverdraagbare</a:t>
            </a:r>
            <a:r>
              <a:rPr lang="en-US" dirty="0"/>
              <a:t> vector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Schadelijke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: transposons</a:t>
            </a:r>
            <a:r>
              <a:rPr lang="en-US" i="1" dirty="0"/>
              <a:t>, </a:t>
            </a:r>
            <a:r>
              <a:rPr lang="en-US" dirty="0" err="1"/>
              <a:t>antibioticumresistentie</a:t>
            </a:r>
            <a:r>
              <a:rPr lang="en-US" dirty="0"/>
              <a:t> </a:t>
            </a:r>
            <a:r>
              <a:rPr lang="en-US" dirty="0" err="1"/>
              <a:t>genen</a:t>
            </a:r>
            <a:br>
              <a:rPr lang="en-US" dirty="0"/>
            </a:br>
            <a:r>
              <a:rPr lang="en-US" i="1" dirty="0" err="1">
                <a:solidFill>
                  <a:srgbClr val="FF0000"/>
                </a:solidFill>
              </a:rPr>
              <a:t>beschouwen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onder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donorsequenties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/>
              <a:t>Reguliere</a:t>
            </a:r>
            <a:r>
              <a:rPr lang="en-US" dirty="0"/>
              <a:t> </a:t>
            </a:r>
            <a:r>
              <a:rPr lang="en-US" dirty="0" err="1"/>
              <a:t>abr</a:t>
            </a:r>
            <a:r>
              <a:rPr lang="en-US" dirty="0"/>
              <a:t> </a:t>
            </a:r>
            <a:r>
              <a:rPr lang="en-US" dirty="0" err="1"/>
              <a:t>genen</a:t>
            </a:r>
            <a:r>
              <a:rPr lang="en-US" dirty="0"/>
              <a:t> (</a:t>
            </a:r>
            <a:r>
              <a:rPr lang="en-US" dirty="0" err="1"/>
              <a:t>AmpR</a:t>
            </a:r>
            <a:r>
              <a:rPr lang="en-US" dirty="0"/>
              <a:t>, </a:t>
            </a:r>
            <a:r>
              <a:rPr lang="en-US" dirty="0" err="1"/>
              <a:t>HygR</a:t>
            </a:r>
            <a:r>
              <a:rPr lang="en-US" dirty="0"/>
              <a:t>, </a:t>
            </a:r>
            <a:r>
              <a:rPr lang="en-US" dirty="0" err="1"/>
              <a:t>NeoR</a:t>
            </a:r>
            <a:r>
              <a:rPr lang="en-US" dirty="0"/>
              <a:t>, </a:t>
            </a:r>
            <a:r>
              <a:rPr lang="en-US" dirty="0" err="1"/>
              <a:t>ZeoR</a:t>
            </a:r>
            <a:r>
              <a:rPr lang="en-US" dirty="0"/>
              <a:t>, </a:t>
            </a:r>
            <a:r>
              <a:rPr lang="en-US" dirty="0" err="1"/>
              <a:t>CmR</a:t>
            </a:r>
            <a:r>
              <a:rPr lang="en-US" dirty="0"/>
              <a:t>, </a:t>
            </a:r>
            <a:r>
              <a:rPr lang="en-US" dirty="0" err="1"/>
              <a:t>EmR</a:t>
            </a:r>
            <a:r>
              <a:rPr lang="en-US" dirty="0"/>
              <a:t>)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kleinschalige</a:t>
            </a:r>
            <a:r>
              <a:rPr lang="en-US" dirty="0"/>
              <a:t> </a:t>
            </a:r>
            <a:r>
              <a:rPr lang="en-US" dirty="0" err="1"/>
              <a:t>handelingen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schadelijk</a:t>
            </a:r>
            <a:r>
              <a:rPr lang="en-US" dirty="0"/>
              <a:t> </a:t>
            </a:r>
            <a:r>
              <a:rPr lang="en-US" dirty="0" err="1"/>
              <a:t>beschouwd</a:t>
            </a:r>
            <a:endParaRPr lang="en-US" dirty="0"/>
          </a:p>
          <a:p>
            <a:pPr marL="0" indent="0">
              <a:buFont typeface="Verdana" pitchFamily="34" charset="0"/>
              <a:buNone/>
              <a:defRPr/>
            </a:pPr>
            <a:r>
              <a:rPr lang="en-US" dirty="0"/>
              <a:t>	</a:t>
            </a:r>
          </a:p>
          <a:p>
            <a:pPr>
              <a:defRPr/>
            </a:pPr>
            <a:r>
              <a:rPr lang="en-US" dirty="0" err="1"/>
              <a:t>Virale</a:t>
            </a:r>
            <a:r>
              <a:rPr lang="en-US" dirty="0"/>
              <a:t> </a:t>
            </a:r>
            <a:r>
              <a:rPr lang="en-US" dirty="0" err="1"/>
              <a:t>sequenties</a:t>
            </a:r>
            <a:r>
              <a:rPr lang="en-US" dirty="0"/>
              <a:t> (</a:t>
            </a:r>
            <a:r>
              <a:rPr lang="en-US" dirty="0" err="1"/>
              <a:t>beoordelen</a:t>
            </a:r>
            <a:r>
              <a:rPr lang="en-US" dirty="0"/>
              <a:t> in </a:t>
            </a:r>
            <a:r>
              <a:rPr lang="en-US" dirty="0" err="1"/>
              <a:t>combinatie</a:t>
            </a:r>
            <a:r>
              <a:rPr lang="en-US" dirty="0"/>
              <a:t> met </a:t>
            </a:r>
            <a:r>
              <a:rPr lang="en-US" dirty="0" err="1"/>
              <a:t>gastheer</a:t>
            </a:r>
            <a:r>
              <a:rPr lang="en-US" dirty="0"/>
              <a:t>), </a:t>
            </a:r>
            <a:r>
              <a:rPr lang="en-US" dirty="0" err="1"/>
              <a:t>zoals</a:t>
            </a:r>
            <a:r>
              <a:rPr lang="en-US" dirty="0"/>
              <a:t> SV40 </a:t>
            </a:r>
            <a:r>
              <a:rPr lang="en-US" dirty="0" err="1"/>
              <a:t>ori</a:t>
            </a:r>
            <a:r>
              <a:rPr lang="en-US" dirty="0"/>
              <a:t>, EBV </a:t>
            </a:r>
            <a:r>
              <a:rPr lang="en-US" dirty="0" err="1"/>
              <a:t>ori</a:t>
            </a:r>
            <a:endParaRPr lang="en-US" dirty="0"/>
          </a:p>
          <a:p>
            <a:pPr>
              <a:defRPr/>
            </a:pPr>
            <a:endParaRPr lang="en-US" sz="1600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D6D04-D30E-4B92-8F2F-38B009561BDD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722C29-8AF1-4457-B477-4440D57D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55AE9-8D16-4CEB-948F-664208CD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1" t="42773" r="45622" b="26146"/>
          <a:stretch>
            <a:fillRect/>
          </a:stretch>
        </p:blipFill>
        <p:spPr bwMode="auto">
          <a:xfrm>
            <a:off x="5356792" y="1052736"/>
            <a:ext cx="2880207" cy="26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BD655-4AF1-4FC6-8765-FC698388504F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30" y="620688"/>
            <a:ext cx="8172450" cy="444500"/>
          </a:xfrm>
        </p:spPr>
        <p:txBody>
          <a:bodyPr/>
          <a:lstStyle/>
          <a:p>
            <a:pPr eaLnBrk="1" hangingPunct="1"/>
            <a:r>
              <a:rPr lang="nl-NL" altLang="nl-NL" sz="2000" b="1">
                <a:solidFill>
                  <a:schemeClr val="tx1"/>
                </a:solidFill>
              </a:rPr>
              <a:t>Eigenschappen donorsequentie: </a:t>
            </a:r>
            <a:r>
              <a:rPr lang="nl-NL" altLang="nl-NL" sz="2000" b="1" err="1">
                <a:solidFill>
                  <a:schemeClr val="tx1"/>
                </a:solidFill>
              </a:rPr>
              <a:t>karakterisatie</a:t>
            </a:r>
            <a:endParaRPr lang="nl-NL" altLang="nl-NL" sz="2000" b="1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675687" cy="489654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000">
                <a:solidFill>
                  <a:schemeClr val="tx2"/>
                </a:solidFill>
              </a:rPr>
              <a:t>   </a:t>
            </a:r>
            <a:r>
              <a:rPr lang="nl-NL" altLang="nl-NL" sz="2000" err="1">
                <a:solidFill>
                  <a:schemeClr val="tx2"/>
                </a:solidFill>
              </a:rPr>
              <a:t>Ongekarakteriseerde</a:t>
            </a:r>
            <a:r>
              <a:rPr lang="nl-NL" altLang="nl-NL" sz="2000">
                <a:solidFill>
                  <a:schemeClr val="tx2"/>
                </a:solidFill>
              </a:rPr>
              <a:t> sequentie: inschalen bijlage 5 a t/m e</a:t>
            </a:r>
            <a:endParaRPr lang="nl-NL" altLang="nl-NL" sz="2000"/>
          </a:p>
          <a:p>
            <a:pPr eaLnBrk="1" hangingPunct="1">
              <a:lnSpc>
                <a:spcPct val="90000"/>
              </a:lnSpc>
              <a:buNone/>
            </a:pPr>
            <a:r>
              <a:rPr lang="nl-NL" altLang="nl-NL"/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nl-NL" altLang="nl-NL"/>
              <a:t>	Bepaal herkomst sequentie = </a:t>
            </a:r>
            <a:r>
              <a:rPr lang="nl-NL" altLang="nl-NL">
                <a:solidFill>
                  <a:srgbClr val="FF0000"/>
                </a:solidFill>
              </a:rPr>
              <a:t>donororganisme</a:t>
            </a:r>
            <a:r>
              <a:rPr lang="nl-NL" altLang="nl-NL"/>
              <a:t> 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Donor bevat </a:t>
            </a:r>
            <a:r>
              <a:rPr lang="nl-NL" altLang="nl-NL" b="1"/>
              <a:t>geen schadelijk genproduct</a:t>
            </a:r>
            <a:r>
              <a:rPr lang="nl-NL" altLang="nl-NL"/>
              <a:t>: inschalen volgens e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	micro-organismen van lijst A1, land- of tuinbouwgewas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	</a:t>
            </a:r>
            <a:r>
              <a:rPr lang="nl-NL" altLang="nl-NL">
                <a:solidFill>
                  <a:srgbClr val="FF0000"/>
                </a:solidFill>
              </a:rPr>
              <a:t>geen verhoogde inschaling</a:t>
            </a:r>
            <a:endParaRPr lang="nl-NL" altLang="nl-NL"/>
          </a:p>
          <a:p>
            <a:pPr eaLnBrk="1" hangingPunct="1">
              <a:lnSpc>
                <a:spcPct val="90000"/>
              </a:lnSpc>
              <a:buNone/>
            </a:pPr>
            <a:r>
              <a:rPr lang="nl-NL" altLang="nl-NL"/>
              <a:t>		klonering sequenties uit appel in </a:t>
            </a:r>
            <a:r>
              <a:rPr lang="nl-NL" altLang="nl-NL" i="1" err="1"/>
              <a:t>E.coli</a:t>
            </a:r>
            <a:r>
              <a:rPr lang="nl-NL" altLang="nl-NL" i="1"/>
              <a:t> </a:t>
            </a:r>
            <a:r>
              <a:rPr lang="nl-NL" altLang="nl-NL"/>
              <a:t>K12, 5.2.e=ML-I 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altLang="nl-NL"/>
              <a:t>	Donor </a:t>
            </a:r>
            <a:r>
              <a:rPr lang="en-US" altLang="nl-NL" err="1"/>
              <a:t>bevat</a:t>
            </a:r>
            <a:r>
              <a:rPr lang="en-US" altLang="nl-NL"/>
              <a:t> </a:t>
            </a:r>
            <a:r>
              <a:rPr lang="en-US" altLang="nl-NL" b="1" err="1"/>
              <a:t>schadelijk</a:t>
            </a:r>
            <a:r>
              <a:rPr lang="en-US" altLang="nl-NL" b="1"/>
              <a:t> </a:t>
            </a:r>
            <a:r>
              <a:rPr lang="en-US" altLang="nl-NL" b="1" err="1"/>
              <a:t>genproduct</a:t>
            </a:r>
            <a:r>
              <a:rPr lang="en-US" altLang="nl-NL" b="1"/>
              <a:t>: </a:t>
            </a:r>
            <a:r>
              <a:rPr lang="en-US" altLang="nl-NL" err="1"/>
              <a:t>inschalen</a:t>
            </a:r>
            <a:r>
              <a:rPr lang="en-US" altLang="nl-NL"/>
              <a:t> </a:t>
            </a:r>
            <a:r>
              <a:rPr lang="en-US" altLang="nl-NL" err="1"/>
              <a:t>volgens</a:t>
            </a:r>
            <a:r>
              <a:rPr lang="en-US" altLang="nl-NL"/>
              <a:t> 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nl-NL" b="1"/>
              <a:t>		</a:t>
            </a:r>
            <a:r>
              <a:rPr lang="en-US" altLang="nl-NL" i="1"/>
              <a:t>Mycobacterium tuberculosis</a:t>
            </a:r>
            <a:r>
              <a:rPr lang="en-US" altLang="nl-NL"/>
              <a:t>, </a:t>
            </a:r>
            <a:r>
              <a:rPr lang="en-US" altLang="nl-NL" err="1"/>
              <a:t>klasse</a:t>
            </a:r>
            <a:r>
              <a:rPr lang="en-US" altLang="nl-NL"/>
              <a:t> 3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nl-NL"/>
              <a:t>		</a:t>
            </a:r>
            <a:r>
              <a:rPr lang="en-US" altLang="nl-NL" err="1">
                <a:solidFill>
                  <a:srgbClr val="FF0000"/>
                </a:solidFill>
              </a:rPr>
              <a:t>verhoogde</a:t>
            </a:r>
            <a:r>
              <a:rPr lang="en-US" altLang="nl-NL">
                <a:solidFill>
                  <a:srgbClr val="FF0000"/>
                </a:solidFill>
              </a:rPr>
              <a:t> </a:t>
            </a:r>
            <a:r>
              <a:rPr lang="en-US" altLang="nl-NL" err="1">
                <a:solidFill>
                  <a:srgbClr val="FF0000"/>
                </a:solidFill>
              </a:rPr>
              <a:t>inschaling</a:t>
            </a:r>
            <a:r>
              <a:rPr lang="en-US" altLang="nl-NL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nl-NL"/>
              <a:t>		</a:t>
            </a:r>
            <a:r>
              <a:rPr lang="en-US" altLang="nl-NL" err="1"/>
              <a:t>klonering</a:t>
            </a:r>
            <a:r>
              <a:rPr lang="en-US" altLang="nl-NL"/>
              <a:t> </a:t>
            </a:r>
            <a:r>
              <a:rPr lang="en-US" altLang="nl-NL" err="1"/>
              <a:t>sequenties</a:t>
            </a:r>
            <a:r>
              <a:rPr lang="en-US" altLang="nl-NL"/>
              <a:t> </a:t>
            </a:r>
            <a:r>
              <a:rPr lang="en-US" altLang="nl-NL" err="1"/>
              <a:t>uit</a:t>
            </a:r>
            <a:r>
              <a:rPr lang="en-US" altLang="nl-NL"/>
              <a:t> </a:t>
            </a:r>
            <a:r>
              <a:rPr lang="en-US" altLang="nl-NL" i="1"/>
              <a:t>M. tuberculosis </a:t>
            </a:r>
            <a:r>
              <a:rPr lang="en-US" altLang="nl-NL"/>
              <a:t>in</a:t>
            </a:r>
            <a:r>
              <a:rPr lang="en-US" altLang="nl-NL" i="1"/>
              <a:t> </a:t>
            </a:r>
            <a:r>
              <a:rPr lang="nl-NL" altLang="nl-NL" i="1" err="1"/>
              <a:t>E.coli</a:t>
            </a:r>
            <a:r>
              <a:rPr lang="nl-NL" altLang="nl-NL" i="1"/>
              <a:t> </a:t>
            </a:r>
            <a:r>
              <a:rPr lang="nl-NL" altLang="nl-NL"/>
              <a:t>K12,</a:t>
            </a:r>
            <a:r>
              <a:rPr lang="en-US" altLang="nl-NL"/>
              <a:t> 5.2.a=ML-II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</a:t>
            </a:r>
            <a:endParaRPr lang="nl-NL" altLang="nl-NL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nl-NL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nl-NL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 </a:t>
            </a:r>
            <a:endParaRPr lang="nl-NL" altLang="nl-NL" sz="1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80E17E-9E6B-4040-9C03-675013B4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BD655-4AF1-4FC6-8765-FC698388504F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30" y="620688"/>
            <a:ext cx="8172450" cy="444500"/>
          </a:xfrm>
        </p:spPr>
        <p:txBody>
          <a:bodyPr/>
          <a:lstStyle/>
          <a:p>
            <a:pPr eaLnBrk="1" hangingPunct="1"/>
            <a:r>
              <a:rPr lang="nl-NL" altLang="nl-NL" sz="2000" b="1">
                <a:solidFill>
                  <a:schemeClr val="tx1"/>
                </a:solidFill>
              </a:rPr>
              <a:t>Eigenschappen donorsequentie: </a:t>
            </a:r>
            <a:r>
              <a:rPr lang="nl-NL" altLang="nl-NL" sz="2000" b="1" err="1">
                <a:solidFill>
                  <a:schemeClr val="tx1"/>
                </a:solidFill>
              </a:rPr>
              <a:t>karakterisatie</a:t>
            </a:r>
            <a:endParaRPr lang="nl-NL" altLang="nl-NL" sz="2000" b="1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351837" cy="489654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000">
                <a:solidFill>
                  <a:schemeClr val="tx2"/>
                </a:solidFill>
              </a:rPr>
              <a:t>   Gekarakteriseerde sequentie: inschalen volgens f t/m i</a:t>
            </a:r>
            <a:endParaRPr lang="nl-NL" altLang="nl-NL" sz="2000"/>
          </a:p>
          <a:p>
            <a:pPr eaLnBrk="1" hangingPunct="1">
              <a:lnSpc>
                <a:spcPct val="90000"/>
              </a:lnSpc>
              <a:buNone/>
            </a:pPr>
            <a:r>
              <a:rPr lang="nl-NL" altLang="nl-NL"/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nl-NL" altLang="nl-NL"/>
              <a:t>	Functie van sequentie is bekend 	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Sequentie is </a:t>
            </a:r>
            <a:r>
              <a:rPr lang="nl-NL" altLang="nl-NL" b="1"/>
              <a:t>niet schadelijk</a:t>
            </a:r>
            <a:r>
              <a:rPr lang="nl-NL" altLang="nl-NL"/>
              <a:t>: inschalen volgens i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	</a:t>
            </a:r>
            <a:r>
              <a:rPr lang="nl-NL" altLang="nl-NL" err="1"/>
              <a:t>huishoudgen</a:t>
            </a:r>
            <a:endParaRPr lang="nl-NL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	</a:t>
            </a:r>
            <a:r>
              <a:rPr lang="nl-NL" altLang="nl-NL">
                <a:solidFill>
                  <a:srgbClr val="FF0000"/>
                </a:solidFill>
              </a:rPr>
              <a:t>geen verhoogde inschaling</a:t>
            </a:r>
            <a:endParaRPr lang="nl-NL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		klonering </a:t>
            </a:r>
            <a:r>
              <a:rPr lang="nl-NL" altLang="nl-NL" err="1"/>
              <a:t>huishoudgen</a:t>
            </a:r>
            <a:r>
              <a:rPr lang="nl-NL" altLang="nl-NL"/>
              <a:t> uit appel in </a:t>
            </a:r>
            <a:r>
              <a:rPr lang="nl-NL" altLang="nl-NL" i="1" err="1"/>
              <a:t>E.coli</a:t>
            </a:r>
            <a:r>
              <a:rPr lang="nl-NL" altLang="nl-NL" i="1"/>
              <a:t> </a:t>
            </a:r>
            <a:r>
              <a:rPr lang="nl-NL" altLang="nl-NL"/>
              <a:t>K12, 5.2.i=ML-I 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altLang="nl-NL"/>
              <a:t>	</a:t>
            </a:r>
            <a:r>
              <a:rPr lang="en-US" altLang="nl-NL" err="1"/>
              <a:t>Sequentie</a:t>
            </a:r>
            <a:r>
              <a:rPr lang="en-US" altLang="nl-NL"/>
              <a:t> is </a:t>
            </a:r>
            <a:r>
              <a:rPr lang="en-US" altLang="nl-NL" b="1" err="1"/>
              <a:t>schadelijk</a:t>
            </a:r>
            <a:r>
              <a:rPr lang="en-US" altLang="nl-NL" b="1"/>
              <a:t>: </a:t>
            </a:r>
            <a:r>
              <a:rPr lang="en-US" altLang="nl-NL" err="1"/>
              <a:t>inschalen</a:t>
            </a:r>
            <a:r>
              <a:rPr lang="en-US" altLang="nl-NL"/>
              <a:t> </a:t>
            </a:r>
            <a:r>
              <a:rPr lang="en-US" altLang="nl-NL" err="1"/>
              <a:t>volgens</a:t>
            </a:r>
            <a:r>
              <a:rPr lang="en-US" altLang="nl-NL"/>
              <a:t> f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altLang="nl-NL" b="1"/>
              <a:t>		</a:t>
            </a:r>
            <a:r>
              <a:rPr lang="en-US" altLang="nl-NL" err="1"/>
              <a:t>toxine</a:t>
            </a:r>
            <a:r>
              <a:rPr lang="en-US" altLang="nl-NL"/>
              <a:t> </a:t>
            </a:r>
            <a:r>
              <a:rPr lang="en-US" altLang="nl-NL" err="1"/>
              <a:t>uit</a:t>
            </a:r>
            <a:r>
              <a:rPr lang="en-US" altLang="nl-NL"/>
              <a:t> </a:t>
            </a:r>
            <a:r>
              <a:rPr lang="en-US" altLang="nl-NL" err="1"/>
              <a:t>bij</a:t>
            </a:r>
            <a:r>
              <a:rPr lang="en-US" altLang="nl-NL"/>
              <a:t>/slang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altLang="nl-NL" i="1"/>
              <a:t>		</a:t>
            </a:r>
            <a:r>
              <a:rPr lang="en-US" altLang="nl-NL"/>
              <a:t>EN </a:t>
            </a:r>
            <a:r>
              <a:rPr lang="en-US" altLang="nl-NL" err="1"/>
              <a:t>werkzaam</a:t>
            </a:r>
            <a:r>
              <a:rPr lang="en-US" altLang="nl-NL"/>
              <a:t> in </a:t>
            </a:r>
            <a:r>
              <a:rPr lang="en-US" altLang="nl-NL" err="1"/>
              <a:t>gastheer</a:t>
            </a:r>
            <a:endParaRPr lang="en-US" altLang="nl-NL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nl-NL" i="1"/>
              <a:t>		</a:t>
            </a:r>
            <a:r>
              <a:rPr lang="en-US" altLang="nl-NL" err="1">
                <a:solidFill>
                  <a:srgbClr val="FF0000"/>
                </a:solidFill>
              </a:rPr>
              <a:t>verhoogde</a:t>
            </a:r>
            <a:r>
              <a:rPr lang="en-US" altLang="nl-NL">
                <a:solidFill>
                  <a:srgbClr val="FF0000"/>
                </a:solidFill>
              </a:rPr>
              <a:t> </a:t>
            </a:r>
            <a:r>
              <a:rPr lang="en-US" altLang="nl-NL" err="1">
                <a:solidFill>
                  <a:srgbClr val="FF0000"/>
                </a:solidFill>
              </a:rPr>
              <a:t>inschaling</a:t>
            </a:r>
            <a:r>
              <a:rPr lang="en-US" altLang="nl-NL"/>
              <a:t> </a:t>
            </a:r>
            <a:endParaRPr lang="en-US" altLang="nl-NL" i="1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en-US" altLang="nl-NL"/>
              <a:t> 		</a:t>
            </a:r>
            <a:r>
              <a:rPr lang="en-US" altLang="nl-NL" err="1"/>
              <a:t>klonering</a:t>
            </a:r>
            <a:r>
              <a:rPr lang="en-US" altLang="nl-NL"/>
              <a:t> </a:t>
            </a:r>
            <a:r>
              <a:rPr lang="en-US" altLang="nl-NL" err="1"/>
              <a:t>toxine</a:t>
            </a:r>
            <a:r>
              <a:rPr lang="en-US" altLang="nl-NL"/>
              <a:t> in </a:t>
            </a:r>
            <a:r>
              <a:rPr lang="en-US" altLang="nl-NL" i="1"/>
              <a:t>E. coli </a:t>
            </a:r>
            <a:r>
              <a:rPr lang="en-US" altLang="nl-NL"/>
              <a:t>K12, 5.2.f=ML-II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nl-NL"/>
              <a:t> </a:t>
            </a:r>
            <a:r>
              <a:rPr lang="nl-NL" altLang="nl-NL"/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nl-NL" altLang="nl-NL">
                <a:solidFill>
                  <a:schemeClr val="tx2"/>
                </a:solidFill>
              </a:rPr>
              <a:t>	</a:t>
            </a:r>
            <a:endParaRPr lang="nl-NL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endParaRPr lang="nl-NL" altLang="nl-NL"/>
          </a:p>
          <a:p>
            <a:pPr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nl-NL" altLang="nl-NL"/>
              <a:t> </a:t>
            </a:r>
            <a:endParaRPr lang="nl-NL" altLang="nl-NL" sz="1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825F2A-A58A-431F-82A1-9D37E1E0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33637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FFC6C-6255-4AC2-8006-AD2804E27653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412776"/>
            <a:ext cx="7920037" cy="439504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alt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Voorbeelden</a:t>
            </a: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van </a:t>
            </a:r>
            <a:r>
              <a:rPr kumimoji="0" lang="en-US" alt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schadelijke</a:t>
            </a: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altLang="nl-N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genproducten</a:t>
            </a:r>
            <a:r>
              <a:rPr kumimoji="0" lang="en-US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:</a:t>
            </a:r>
            <a:r>
              <a:rPr lang="en-US" altLang="nl-NL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endParaRPr kumimoji="0" lang="nl-NL" altLang="nl-N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kumimoji="0" lang="en-US" altLang="nl-NL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Toxines</a:t>
            </a:r>
            <a:endParaRPr lang="en-US" alt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indent="-264795">
              <a:spcBef>
                <a:spcPct val="20000"/>
              </a:spcBef>
              <a:buFont typeface="Verdana" pitchFamily="34" charset="0"/>
              <a:buChar char="●"/>
              <a:defRPr/>
            </a:pPr>
            <a:r>
              <a:rPr kumimoji="0" lang="en-US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Allergenen</a:t>
            </a:r>
            <a:r>
              <a:rPr lang="en-US" altLang="nl-NL" sz="1400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endParaRPr lang="nl-NL" alt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kumimoji="0" lang="en-US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Prionen</a:t>
            </a: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, </a:t>
            </a:r>
            <a:r>
              <a:rPr kumimoji="0" lang="en-US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aggregerende</a:t>
            </a: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eiwitten</a:t>
            </a: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betrokken</a:t>
            </a: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bij</a:t>
            </a:r>
            <a:r>
              <a:rPr kumimoji="0" lang="en-US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Alzheimer</a:t>
            </a:r>
            <a:endParaRPr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indent="-264795">
              <a:spcBef>
                <a:spcPct val="20000"/>
              </a:spcBef>
              <a:buFont typeface="Verdana" pitchFamily="34" charset="0"/>
              <a:buChar char="●"/>
              <a:defRPr/>
            </a:pPr>
            <a:r>
              <a:rPr kumimoji="0" lang="nl-NL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Bepaalde antibioticumresistentie genen (</a:t>
            </a:r>
            <a:r>
              <a:rPr kumimoji="0" lang="nl-NL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VancR</a:t>
            </a:r>
            <a:r>
              <a:rPr kumimoji="0" lang="nl-NL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, </a:t>
            </a:r>
            <a:r>
              <a:rPr kumimoji="0" lang="nl-NL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ESBLs</a:t>
            </a:r>
            <a:r>
              <a:rPr kumimoji="0" lang="nl-NL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)</a:t>
            </a:r>
            <a:r>
              <a:rPr lang="nl-NL" altLang="nl-NL" sz="1400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endParaRPr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kumimoji="0" lang="nl-NL" altLang="nl-NL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Transposons</a:t>
            </a:r>
            <a:endParaRPr lang="nl-NL" alt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kumimoji="0" lang="nl-NL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Oncogenen</a:t>
            </a:r>
            <a:endParaRPr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indent="-264795">
              <a:spcBef>
                <a:spcPct val="20000"/>
              </a:spcBef>
              <a:buFont typeface="Verdana" pitchFamily="34" charset="0"/>
              <a:buChar char="●"/>
              <a:defRPr/>
            </a:pPr>
            <a:r>
              <a:rPr kumimoji="0" lang="nl-NL" alt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Immuunmodulerende</a:t>
            </a:r>
            <a:r>
              <a:rPr kumimoji="0" lang="nl-NL" alt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sequenties</a:t>
            </a:r>
            <a:r>
              <a:rPr lang="nl-NL" altLang="nl-NL" sz="1400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endParaRPr lang="nl-NL" alt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endParaRPr lang="nl-NL" altLang="nl-NL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indent="-264795">
              <a:spcBef>
                <a:spcPct val="20000"/>
              </a:spcBef>
              <a:buFont typeface="Verdana" pitchFamily="34" charset="0"/>
              <a:buChar char="●"/>
              <a:defRPr/>
            </a:pPr>
            <a:r>
              <a:rPr kumimoji="0" lang="nl-NL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Context (bv eigenschappen gastheer) wordt</a:t>
            </a:r>
            <a:r>
              <a:rPr lang="nl-NL" altLang="nl-NL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r>
              <a:rPr kumimoji="0" lang="nl-NL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meegewogen bij</a:t>
            </a:r>
            <a:r>
              <a:rPr lang="nl-NL" altLang="nl-NL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bepaling</a:t>
            </a:r>
            <a:r>
              <a:rPr lang="en-US" kern="0" dirty="0">
                <a:solidFill>
                  <a:srgbClr val="000000"/>
                </a:solidFill>
                <a:latin typeface="Verdana"/>
                <a:cs typeface="Arial"/>
              </a:rPr>
              <a:t> </a:t>
            </a:r>
            <a:r>
              <a:rPr lang="en-US" kern="0" dirty="0" err="1">
                <a:solidFill>
                  <a:srgbClr val="000000"/>
                </a:solidFill>
                <a:latin typeface="Verdana"/>
                <a:cs typeface="Arial"/>
              </a:rPr>
              <a:t>schadelijkheid</a:t>
            </a:r>
            <a:endParaRPr lang="en-US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indent="-264795">
              <a:spcBef>
                <a:spcPct val="20000"/>
              </a:spcBef>
              <a:buFont typeface="Verdana" pitchFamily="34" charset="0"/>
              <a:buChar char="●"/>
              <a:defRPr/>
            </a:pPr>
            <a:endParaRPr lang="en-US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kumimoji="0" lang="nl-NL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Toepassing schadelijke genproducten kan zorgen voor een hogere inschaling: ML-II (via 5.2.f) i.p.v. ML-I (via 5.2.i)</a:t>
            </a:r>
            <a:endParaRPr lang="nl-NL" alt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endParaRPr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FFB87-43B6-462C-AABA-9D0D02BE5947}"/>
              </a:ext>
            </a:extLst>
          </p:cNvPr>
          <p:cNvSpPr txBox="1"/>
          <p:nvPr/>
        </p:nvSpPr>
        <p:spPr>
          <a:xfrm>
            <a:off x="467544" y="7554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Eigenschappen donorsequenties: schadelijkheid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63CC3-9EF5-4FA0-8C40-296BBC8D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F91E4-EC09-473D-B201-C1B3AD320E56}"/>
              </a:ext>
            </a:extLst>
          </p:cNvPr>
          <p:cNvSpPr txBox="1"/>
          <p:nvPr/>
        </p:nvSpPr>
        <p:spPr>
          <a:xfrm>
            <a:off x="665956" y="5687389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>
              <a:highlight>
                <a:srgbClr val="00FF00"/>
              </a:highlight>
              <a:ea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E8F7-788C-9EE0-55B4-00E4D909DD5F}"/>
              </a:ext>
            </a:extLst>
          </p:cNvPr>
          <p:cNvSpPr txBox="1"/>
          <p:nvPr/>
        </p:nvSpPr>
        <p:spPr>
          <a:xfrm>
            <a:off x="665956" y="5687389"/>
            <a:ext cx="675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00FF00"/>
                </a:highlight>
              </a:rPr>
              <a:t>Voorbeeld</a:t>
            </a:r>
            <a:r>
              <a:rPr lang="en-US" dirty="0">
                <a:highlight>
                  <a:srgbClr val="00FF00"/>
                </a:highlight>
              </a:rPr>
              <a:t>: </a:t>
            </a:r>
            <a:r>
              <a:rPr lang="en-US" dirty="0" err="1">
                <a:highlight>
                  <a:srgbClr val="00FF00"/>
                </a:highlight>
              </a:rPr>
              <a:t>oncogen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niet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schadelijk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bij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transfectie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cellen</a:t>
            </a:r>
            <a:r>
              <a:rPr lang="en-US" dirty="0">
                <a:highlight>
                  <a:srgbClr val="00FF00"/>
                </a:highlight>
              </a:rPr>
              <a:t> </a:t>
            </a:r>
            <a:br>
              <a:rPr lang="en-US" dirty="0">
                <a:highlight>
                  <a:srgbClr val="00FF00"/>
                </a:highlight>
              </a:rPr>
            </a:br>
            <a:r>
              <a:rPr lang="en-US" dirty="0" err="1">
                <a:highlight>
                  <a:srgbClr val="00FF00"/>
                </a:highlight>
              </a:rPr>
              <a:t>mbv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plasmide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wel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schadelijk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bij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insertie</a:t>
            </a:r>
            <a:r>
              <a:rPr lang="en-US" dirty="0">
                <a:highlight>
                  <a:srgbClr val="00FF00"/>
                </a:highlight>
              </a:rPr>
              <a:t> in HPV  </a:t>
            </a:r>
            <a:endParaRPr lang="en-NL" dirty="0">
              <a:highlight>
                <a:srgbClr val="00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5B5AE-CAC7-44CD-B29F-CDC81623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D1300C-3B68-4873-A268-57172283010B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ED7D5-6D64-4C85-8C7A-B99E77A51A56}"/>
              </a:ext>
            </a:extLst>
          </p:cNvPr>
          <p:cNvSpPr txBox="1"/>
          <p:nvPr/>
        </p:nvSpPr>
        <p:spPr>
          <a:xfrm>
            <a:off x="323528" y="1280949"/>
            <a:ext cx="88204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Gastheer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organisme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pathogeniteitsklasse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bijlage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2 of 4 	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verspreidingswijze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plant 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bijlage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Gastheer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cellijn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eigenschappen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vaststellen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internet, OL, VM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Vector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plasmide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eigenschappen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vaststellen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A2, internet, OL, VM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Vector virus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pathogeniteitsklasse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virus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bijlage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4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Donorsequentie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gekarakteriseerd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/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ongekarateriseerd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schadelijk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/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onschadelijk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</a:rPr>
              <a:t>			context: </a:t>
            </a:r>
            <a:r>
              <a:rPr lang="en-US" sz="1600" dirty="0" err="1">
                <a:solidFill>
                  <a:srgbClr val="000000"/>
                </a:solidFill>
              </a:rPr>
              <a:t>werkzaam</a:t>
            </a:r>
            <a:r>
              <a:rPr lang="en-US" sz="1600" dirty="0">
                <a:solidFill>
                  <a:srgbClr val="000000"/>
                </a:solidFill>
              </a:rPr>
              <a:t> in </a:t>
            </a:r>
            <a:r>
              <a:rPr lang="en-US" sz="1600" dirty="0" err="1">
                <a:solidFill>
                  <a:srgbClr val="000000"/>
                </a:solidFill>
              </a:rPr>
              <a:t>gastheer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Verdana" pitchFamily="34" charset="0"/>
                <a:ea typeface="+mn-ea"/>
                <a:cs typeface="Arial" charset="0"/>
              </a:rPr>
              <a:t>Ggo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Verdana" pitchFamily="34" charset="0"/>
                <a:ea typeface="+mn-ea"/>
                <a:cs typeface="Arial" charset="0"/>
              </a:rPr>
              <a:t>inschalen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Verdana" pitchFamily="34" charset="0"/>
                <a:ea typeface="+mn-ea"/>
                <a:cs typeface="Arial" charset="0"/>
              </a:rPr>
              <a:t>bijlage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Verdana" pitchFamily="34" charset="0"/>
                <a:ea typeface="+mn-ea"/>
                <a:cs typeface="Arial" charset="0"/>
              </a:rPr>
              <a:t> 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omlaagschaling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RB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onderbouwen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Activiteiten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standaard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activiteiten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bijlage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speciale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activiteiten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RB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onderbouwen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ontheffing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RB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onderbouwen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		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045F5-D465-4E94-8554-F2F96EE210FF}"/>
              </a:ext>
            </a:extLst>
          </p:cNvPr>
          <p:cNvSpPr txBox="1"/>
          <p:nvPr/>
        </p:nvSpPr>
        <p:spPr>
          <a:xfrm>
            <a:off x="323528" y="72463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Risicobeoordeling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uitvoeren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5B79FB-D750-4698-9744-17A09190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38515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FFC6C-6255-4AC2-8006-AD2804E27653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412776"/>
            <a:ext cx="7920037" cy="491211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defRPr/>
            </a:pPr>
            <a:endParaRPr kumimoji="0" lang="en-US" altLang="nl-N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altLang="nl-NL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cs typeface="Arial"/>
              </a:rPr>
              <a:t>Uitgaande</a:t>
            </a:r>
            <a:r>
              <a:rPr kumimoji="0" lang="en-US" altLang="nl-NL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cs typeface="Arial"/>
              </a:rPr>
              <a:t> van </a:t>
            </a:r>
            <a:r>
              <a:rPr lang="en-US" altLang="nl-NL" i="1" kern="0" dirty="0" err="1">
                <a:solidFill>
                  <a:srgbClr val="000000"/>
                </a:solidFill>
                <a:highlight>
                  <a:srgbClr val="FFFF00"/>
                </a:highlight>
                <a:latin typeface="Verdana"/>
                <a:cs typeface="Arial"/>
              </a:rPr>
              <a:t>gekarakteriseerde</a:t>
            </a:r>
            <a:r>
              <a:rPr lang="en-US" altLang="nl-NL" i="1" kern="0" dirty="0">
                <a:solidFill>
                  <a:srgbClr val="000000"/>
                </a:solidFill>
                <a:highlight>
                  <a:srgbClr val="FFFF00"/>
                </a:highlight>
                <a:latin typeface="Verdana"/>
                <a:cs typeface="Arial"/>
              </a:rPr>
              <a:t> </a:t>
            </a:r>
            <a:r>
              <a:rPr lang="en-US" altLang="nl-NL" i="1" kern="0" dirty="0" err="1">
                <a:solidFill>
                  <a:srgbClr val="000000"/>
                </a:solidFill>
                <a:highlight>
                  <a:srgbClr val="FFFF00"/>
                </a:highlight>
                <a:latin typeface="Verdana"/>
                <a:cs typeface="Arial"/>
              </a:rPr>
              <a:t>onschadelijke</a:t>
            </a:r>
            <a:r>
              <a:rPr lang="en-US" altLang="nl-NL" i="1" kern="0" dirty="0">
                <a:solidFill>
                  <a:srgbClr val="000000"/>
                </a:solidFill>
                <a:highlight>
                  <a:srgbClr val="FFFF00"/>
                </a:highlight>
                <a:latin typeface="Verdana"/>
                <a:cs typeface="Arial"/>
              </a:rPr>
              <a:t> </a:t>
            </a:r>
            <a:r>
              <a:rPr lang="en-US" altLang="nl-NL" i="1" kern="0" dirty="0" err="1">
                <a:solidFill>
                  <a:srgbClr val="000000"/>
                </a:solidFill>
                <a:highlight>
                  <a:srgbClr val="FFFF00"/>
                </a:highlight>
                <a:latin typeface="Verdana"/>
                <a:cs typeface="Arial"/>
              </a:rPr>
              <a:t>sequenties</a:t>
            </a:r>
            <a:r>
              <a:rPr lang="en-US" altLang="nl-NL" i="1" kern="0" dirty="0">
                <a:solidFill>
                  <a:srgbClr val="000000"/>
                </a:solidFill>
                <a:highlight>
                  <a:srgbClr val="FFFF00"/>
                </a:highlight>
                <a:latin typeface="Verdana"/>
                <a:cs typeface="Arial"/>
              </a:rPr>
              <a:t> </a:t>
            </a:r>
            <a:endParaRPr lang="en-US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kumimoji="0" lang="nl-NL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Klonering plasmide vector</a:t>
            </a:r>
            <a:r>
              <a:rPr kumimoji="0" lang="nl-NL" altLang="nl-NL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alt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 E.</a:t>
            </a:r>
            <a:r>
              <a:rPr kumimoji="0" lang="nl-NL" altLang="nl-NL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coli 5.2.i (ML-I)</a:t>
            </a: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endParaRPr lang="nl-NL" altLang="nl-NL" kern="0" baseline="0" dirty="0">
              <a:solidFill>
                <a:srgbClr val="000000"/>
              </a:solidFill>
              <a:latin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lang="nl-NL" altLang="nl-NL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Transfectie</a:t>
            </a:r>
            <a:r>
              <a:rPr lang="nl-NL" altLang="nl-NL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 van plasmide vector in </a:t>
            </a:r>
            <a:r>
              <a:rPr lang="nl-NL" altLang="nl-NL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an</a:t>
            </a:r>
            <a:r>
              <a:rPr lang="nl-NL" altLang="nl-NL" kern="0" dirty="0" err="1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imale</a:t>
            </a:r>
            <a:r>
              <a:rPr lang="nl-NL" altLang="nl-NL" kern="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 cellen 5.4.1.i (ML-I)</a:t>
            </a:r>
            <a:endParaRPr lang="nl-NL" alt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endParaRPr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Verdana" pitchFamily="34" charset="0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lang="nl-NL" dirty="0">
                <a:solidFill>
                  <a:srgbClr val="000000"/>
                </a:solidFill>
                <a:ea typeface="Verdana" pitchFamily="34" charset="0"/>
              </a:rPr>
              <a:t>Productie / infectie met AAV of </a:t>
            </a:r>
            <a:r>
              <a:rPr lang="nl-NL" dirty="0" err="1">
                <a:solidFill>
                  <a:srgbClr val="000000"/>
                </a:solidFill>
                <a:ea typeface="Verdana" pitchFamily="34" charset="0"/>
              </a:rPr>
              <a:t>lentivirale</a:t>
            </a:r>
            <a:r>
              <a:rPr lang="nl-NL" dirty="0">
                <a:solidFill>
                  <a:srgbClr val="000000"/>
                </a:solidFill>
                <a:ea typeface="Verdana" pitchFamily="34" charset="0"/>
              </a:rPr>
              <a:t> vectoren 5.4.2.i (ML-I)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i="1" dirty="0">
                <a:solidFill>
                  <a:srgbClr val="000000"/>
                </a:solidFill>
                <a:ea typeface="Verdana" pitchFamily="34" charset="0"/>
              </a:rPr>
              <a:t>of 5.4.2.h bij aanwezigheid virale </a:t>
            </a:r>
            <a:r>
              <a:rPr lang="nl-NL" i="1" dirty="0" err="1">
                <a:solidFill>
                  <a:srgbClr val="000000"/>
                </a:solidFill>
                <a:ea typeface="Verdana" pitchFamily="34" charset="0"/>
              </a:rPr>
              <a:t>promoter</a:t>
            </a:r>
            <a:r>
              <a:rPr lang="nl-NL" i="1" dirty="0">
                <a:solidFill>
                  <a:srgbClr val="000000"/>
                </a:solidFill>
                <a:ea typeface="Verdana" pitchFamily="34" charset="0"/>
              </a:rPr>
              <a:t> PG2 virus (bv CMV </a:t>
            </a:r>
            <a:r>
              <a:rPr lang="nl-NL" i="1" dirty="0" err="1">
                <a:solidFill>
                  <a:srgbClr val="000000"/>
                </a:solidFill>
                <a:ea typeface="Verdana" pitchFamily="34" charset="0"/>
              </a:rPr>
              <a:t>promoter</a:t>
            </a:r>
            <a:r>
              <a:rPr lang="nl-NL" i="1" dirty="0">
                <a:solidFill>
                  <a:srgbClr val="000000"/>
                </a:solidFill>
                <a:ea typeface="Verdana" pitchFamily="34" charset="0"/>
              </a:rPr>
              <a:t>) in de vector (ML-I)</a:t>
            </a: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endParaRPr lang="nl-NL" dirty="0">
              <a:solidFill>
                <a:srgbClr val="000000"/>
              </a:solidFill>
              <a:ea typeface="Verdana" pitchFamily="34" charset="0"/>
            </a:endParaRP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r>
              <a:rPr lang="nl-NL" dirty="0">
                <a:solidFill>
                  <a:srgbClr val="000000"/>
                </a:solidFill>
                <a:ea typeface="Verdana" pitchFamily="34" charset="0"/>
              </a:rPr>
              <a:t>Productie / infectie met retrovirale vectoren 5.4.3.i (ML-II) </a:t>
            </a:r>
          </a:p>
          <a:p>
            <a:pPr>
              <a:spcBef>
                <a:spcPct val="20000"/>
              </a:spcBef>
              <a:defRPr/>
            </a:pPr>
            <a:r>
              <a:rPr lang="nl-NL" i="1" dirty="0">
                <a:solidFill>
                  <a:srgbClr val="000000"/>
                </a:solidFill>
                <a:ea typeface="Verdana" pitchFamily="34" charset="0"/>
              </a:rPr>
              <a:t>of 5.4.3.h bij aanwezigheid virale </a:t>
            </a:r>
            <a:r>
              <a:rPr lang="nl-NL" i="1" dirty="0" err="1">
                <a:solidFill>
                  <a:srgbClr val="000000"/>
                </a:solidFill>
                <a:ea typeface="Verdana" pitchFamily="34" charset="0"/>
              </a:rPr>
              <a:t>promoter</a:t>
            </a:r>
            <a:r>
              <a:rPr lang="nl-NL" i="1" dirty="0">
                <a:solidFill>
                  <a:srgbClr val="000000"/>
                </a:solidFill>
                <a:ea typeface="Verdana" pitchFamily="34" charset="0"/>
              </a:rPr>
              <a:t> PG2 virus (bv CMV </a:t>
            </a:r>
            <a:r>
              <a:rPr lang="nl-NL" i="1" dirty="0" err="1">
                <a:solidFill>
                  <a:srgbClr val="000000"/>
                </a:solidFill>
                <a:ea typeface="Verdana" pitchFamily="34" charset="0"/>
              </a:rPr>
              <a:t>promoter</a:t>
            </a:r>
            <a:r>
              <a:rPr lang="nl-NL" i="1" dirty="0">
                <a:solidFill>
                  <a:srgbClr val="000000"/>
                </a:solidFill>
                <a:ea typeface="Verdana" pitchFamily="34" charset="0"/>
              </a:rPr>
              <a:t>) in de vector (ML-II)</a:t>
            </a:r>
          </a:p>
          <a:p>
            <a:pPr marL="264795" marR="0" lvl="0" indent="-2647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Verdana" pitchFamily="34" charset="0"/>
              <a:buChar char="●"/>
              <a:tabLst/>
              <a:defRPr/>
            </a:pPr>
            <a:endParaRPr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FFB87-43B6-462C-AABA-9D0D02BE5947}"/>
              </a:ext>
            </a:extLst>
          </p:cNvPr>
          <p:cNvSpPr txBox="1"/>
          <p:nvPr/>
        </p:nvSpPr>
        <p:spPr>
          <a:xfrm>
            <a:off x="467544" y="7554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b="1" dirty="0" err="1">
                <a:solidFill>
                  <a:srgbClr val="000000"/>
                </a:solidFill>
              </a:rPr>
              <a:t>Meest</a:t>
            </a:r>
            <a:r>
              <a:rPr lang="en-US" altLang="nl-NL" b="1" dirty="0">
                <a:solidFill>
                  <a:srgbClr val="000000"/>
                </a:solidFill>
              </a:rPr>
              <a:t> </a:t>
            </a:r>
            <a:r>
              <a:rPr lang="en-US" altLang="nl-NL" b="1" dirty="0" err="1">
                <a:solidFill>
                  <a:srgbClr val="000000"/>
                </a:solidFill>
              </a:rPr>
              <a:t>toegepaste</a:t>
            </a:r>
            <a:r>
              <a:rPr lang="en-US" altLang="nl-NL" b="1" dirty="0">
                <a:solidFill>
                  <a:srgbClr val="000000"/>
                </a:solidFill>
              </a:rPr>
              <a:t> </a:t>
            </a:r>
            <a:r>
              <a:rPr lang="en-US" altLang="nl-NL" b="1" dirty="0" err="1">
                <a:solidFill>
                  <a:srgbClr val="000000"/>
                </a:solidFill>
              </a:rPr>
              <a:t>activiteiten</a:t>
            </a:r>
            <a:r>
              <a:rPr lang="en-US" altLang="nl-NL" b="1" dirty="0">
                <a:solidFill>
                  <a:srgbClr val="000000"/>
                </a:solidFill>
              </a:rPr>
              <a:t> met </a:t>
            </a:r>
            <a:r>
              <a:rPr lang="en-US" altLang="nl-NL" b="1" dirty="0" err="1">
                <a:solidFill>
                  <a:srgbClr val="000000"/>
                </a:solidFill>
              </a:rPr>
              <a:t>inschalingsartikelen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63CC3-9EF5-4FA0-8C40-296BBC8D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F91E4-EC09-473D-B201-C1B3AD320E56}"/>
              </a:ext>
            </a:extLst>
          </p:cNvPr>
          <p:cNvSpPr txBox="1"/>
          <p:nvPr/>
        </p:nvSpPr>
        <p:spPr>
          <a:xfrm>
            <a:off x="665956" y="5687389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>
              <a:highlight>
                <a:srgbClr val="00FF00"/>
              </a:highlight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630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9EDE7-6FA3-4B5E-92BF-EEB49A00DBD9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14" y="1379760"/>
            <a:ext cx="8172450" cy="204924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NL" altLang="nl-NL" b="1" dirty="0"/>
              <a:t>Besluit </a:t>
            </a:r>
            <a:r>
              <a:rPr lang="nl-NL" altLang="nl-NL" b="1" dirty="0" err="1"/>
              <a:t>ggo</a:t>
            </a:r>
            <a:r>
              <a:rPr lang="nl-NL" altLang="nl-NL" b="1" dirty="0"/>
              <a:t> 2013</a:t>
            </a:r>
            <a:r>
              <a:rPr lang="nl-NL" altLang="nl-NL" dirty="0"/>
              <a:t>:</a:t>
            </a:r>
          </a:p>
          <a:p>
            <a:pPr eaLnBrk="1" hangingPunct="1"/>
            <a:endParaRPr lang="nl-NL" altLang="nl-NL" dirty="0"/>
          </a:p>
          <a:p>
            <a:pPr marL="0" indent="0" eaLnBrk="1" hangingPunct="1">
              <a:buNone/>
            </a:pPr>
            <a:r>
              <a:rPr lang="nl-NL" altLang="nl-NL" dirty="0"/>
              <a:t>Artikel 2.5:</a:t>
            </a:r>
          </a:p>
          <a:p>
            <a:pPr eaLnBrk="1" hangingPunct="1">
              <a:buFont typeface="Verdana" pitchFamily="34" charset="0"/>
              <a:buNone/>
            </a:pPr>
            <a:r>
              <a:rPr lang="nl-NL" altLang="nl-NL" dirty="0"/>
              <a:t>voor werkzaamheden met </a:t>
            </a:r>
            <a:r>
              <a:rPr lang="nl-NL" altLang="nl-NL" dirty="0" err="1"/>
              <a:t>ggo’s</a:t>
            </a:r>
            <a:r>
              <a:rPr lang="nl-NL" altLang="nl-NL" dirty="0"/>
              <a:t> geldt dat er altijd </a:t>
            </a:r>
            <a:r>
              <a:rPr lang="nl-NL" altLang="nl-NL" u="sng" dirty="0"/>
              <a:t>vooraf</a:t>
            </a:r>
            <a:r>
              <a:rPr lang="nl-NL" altLang="nl-NL" dirty="0">
                <a:solidFill>
                  <a:schemeClr val="tx2"/>
                </a:solidFill>
              </a:rPr>
              <a:t> </a:t>
            </a:r>
            <a:r>
              <a:rPr lang="nl-NL" altLang="nl-NL" dirty="0"/>
              <a:t>een analyse van de </a:t>
            </a:r>
            <a:r>
              <a:rPr lang="nl-NL" altLang="nl-NL" u="sng" dirty="0"/>
              <a:t>risico’s voor mens of milieu</a:t>
            </a:r>
            <a:r>
              <a:rPr lang="nl-NL" altLang="nl-NL" dirty="0"/>
              <a:t> moet worden gemaakt.</a:t>
            </a:r>
          </a:p>
          <a:p>
            <a:pPr eaLnBrk="1" hangingPunct="1">
              <a:buFont typeface="Verdana" pitchFamily="34" charset="0"/>
              <a:buNone/>
            </a:pPr>
            <a:endParaRPr lang="nl-NL" altLang="nl-NL" dirty="0"/>
          </a:p>
          <a:p>
            <a:pPr eaLnBrk="1" hangingPunct="1">
              <a:buFont typeface="Verdana" pitchFamily="34" charset="0"/>
              <a:buNone/>
            </a:pPr>
            <a:r>
              <a:rPr lang="en-US" altLang="nl-NL" dirty="0"/>
              <a:t>	</a:t>
            </a:r>
            <a:endParaRPr lang="nl-NL" altLang="nl-NL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251BD-507B-43D4-899A-9378328F2E04}"/>
              </a:ext>
            </a:extLst>
          </p:cNvPr>
          <p:cNvSpPr txBox="1"/>
          <p:nvPr/>
        </p:nvSpPr>
        <p:spPr>
          <a:xfrm>
            <a:off x="467544" y="5393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Wettelijke bepalingen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5DAF7-02F4-42E6-BC36-440A3D7F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D043C-D8F0-4374-B101-A716109FEBF2}"/>
              </a:ext>
            </a:extLst>
          </p:cNvPr>
          <p:cNvSpPr txBox="1"/>
          <p:nvPr/>
        </p:nvSpPr>
        <p:spPr>
          <a:xfrm>
            <a:off x="467544" y="3485907"/>
            <a:ext cx="841960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Regeling </a:t>
            </a:r>
            <a:r>
              <a:rPr kumimoji="0" lang="nl-NL" alt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ggo</a:t>
            </a:r>
            <a:r>
              <a:rPr kumimoji="0" lang="nl-NL" alt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2013: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Bijlage 5: </a:t>
            </a:r>
            <a:r>
              <a:rPr kumimoji="0" lang="en-US" alt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Uitvoeren</a:t>
            </a:r>
            <a:r>
              <a:rPr kumimoji="0" lang="en-US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risicobeoordeling</a:t>
            </a:r>
            <a:r>
              <a:rPr kumimoji="0" lang="en-US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kumimoji="0" lang="nl-NL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		Uitkomst van de risicobeoordeling bepaalt:	</a:t>
            </a:r>
            <a:endParaRPr lang="nl-NL" altLang="nl-NL" dirty="0">
              <a:latin typeface="Verdana"/>
              <a:ea typeface="Verdana"/>
              <a:cs typeface="Arial"/>
            </a:endParaRP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inperkingsniveau</a:t>
            </a:r>
          </a:p>
          <a:p>
            <a:pPr marL="2286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CFI</a:t>
            </a:r>
          </a:p>
          <a:p>
            <a:pPr lvl="5">
              <a:buFont typeface="Wingdings" panose="05000000000000000000" pitchFamily="2" charset="2"/>
              <a:buChar char="Ø"/>
              <a:defRPr/>
            </a:pPr>
            <a:r>
              <a:rPr kumimoji="0" lang="nl-NL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procedure: k</a:t>
            </a:r>
            <a:r>
              <a:rPr lang="nl-NL" altLang="nl-NL" dirty="0" err="1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ennisgeving</a:t>
            </a:r>
            <a:r>
              <a:rPr lang="nl-NL" altLang="nl-NL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 of vergunningaanvraag</a:t>
            </a: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14022A-7953-42BF-AE65-AC8223A26F0B}" type="slidenum">
              <a:rPr lang="nl-NL" altLang="nl-NL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Vragen?</a:t>
            </a:r>
          </a:p>
        </p:txBody>
      </p:sp>
      <p:graphicFrame>
        <p:nvGraphicFramePr>
          <p:cNvPr id="56325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95288" y="1916113"/>
          <a:ext cx="5040312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9752381" imgH="7323810" progId="MSPhotoEd.3">
                  <p:embed/>
                </p:oleObj>
              </mc:Choice>
              <mc:Fallback>
                <p:oleObj name="Photo Editor Photo" r:id="rId3" imgW="9752381" imgH="7323810" progId="MSPhotoEd.3">
                  <p:embed/>
                  <p:pic>
                    <p:nvPicPr>
                      <p:cNvPr id="563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5040312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2125" y="4292600"/>
            <a:ext cx="3571875" cy="1728788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NL" altLang="nl-NL" dirty="0"/>
              <a:t>Bureau GGO:</a:t>
            </a:r>
          </a:p>
          <a:p>
            <a:pPr eaLnBrk="1" hangingPunct="1">
              <a:buFont typeface="Verdana" pitchFamily="34" charset="0"/>
              <a:buNone/>
            </a:pPr>
            <a:r>
              <a:rPr lang="nl-NL" altLang="nl-NL" dirty="0"/>
              <a:t>E-mail: </a:t>
            </a:r>
            <a:r>
              <a:rPr lang="nl-NL" altLang="nl-NL" dirty="0">
                <a:hlinkClick r:id="rId5"/>
              </a:rPr>
              <a:t>BGGO@RIVM.NL</a:t>
            </a:r>
            <a:endParaRPr lang="nl-NL" altLang="nl-NL" dirty="0"/>
          </a:p>
          <a:p>
            <a:pPr eaLnBrk="1" hangingPunct="1">
              <a:buFont typeface="Verdana" pitchFamily="34" charset="0"/>
              <a:buNone/>
            </a:pPr>
            <a:r>
              <a:rPr lang="nl-NL" altLang="nl-NL" dirty="0"/>
              <a:t>Telefoon: </a:t>
            </a:r>
            <a:r>
              <a:rPr lang="en-NL" dirty="0"/>
              <a:t>088 689 7099</a:t>
            </a:r>
            <a:endParaRPr lang="nl-NL" altLang="nl-N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48A8F-FF91-4247-AC2C-06D4CBCF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BVF cursus, Risicobeoordeling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43535-E8A9-4A88-978C-822E4F1785B2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345" y="1196752"/>
            <a:ext cx="8172127" cy="5569297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 typeface="Verdana" pitchFamily="34" charset="0"/>
              <a:buNone/>
            </a:pPr>
            <a:r>
              <a:rPr lang="nl-NL" altLang="nl-NL"/>
              <a:t>       </a:t>
            </a:r>
          </a:p>
          <a:p>
            <a:pPr eaLnBrk="1" hangingPunct="1"/>
            <a:r>
              <a:rPr lang="nl-NL" altLang="nl-NL"/>
              <a:t>Stap 1: Evaluatie van mogelijke schadelijke effecten van het </a:t>
            </a:r>
            <a:r>
              <a:rPr lang="nl-NL" altLang="nl-NL" err="1"/>
              <a:t>ggo</a:t>
            </a:r>
            <a:r>
              <a:rPr lang="nl-NL" altLang="nl-NL"/>
              <a:t> en</a:t>
            </a:r>
          </a:p>
          <a:p>
            <a:pPr lvl="4" eaLnBrk="1" hangingPunct="1">
              <a:buFont typeface="Verdana" pitchFamily="34" charset="0"/>
              <a:buNone/>
            </a:pPr>
            <a:r>
              <a:rPr lang="nl-NL" altLang="nl-NL"/>
              <a:t>  gevolgen hiervan</a:t>
            </a:r>
          </a:p>
          <a:p>
            <a:pPr lvl="4" eaLnBrk="1" hangingPunct="1">
              <a:buFont typeface="Verdana" pitchFamily="34" charset="0"/>
              <a:buNone/>
            </a:pPr>
            <a:endParaRPr lang="nl-NL" altLang="nl-NL"/>
          </a:p>
          <a:p>
            <a:pPr eaLnBrk="1" hangingPunct="1"/>
            <a:r>
              <a:rPr lang="nl-NL" altLang="nl-NL"/>
              <a:t>Stap 2: Waarschijnlijkheid optreden schadelijke effecten 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3: Risicobepaling (1 X 2)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4: Risicomanagement</a:t>
            </a:r>
          </a:p>
          <a:p>
            <a:pPr marL="0" indent="0" eaLnBrk="1" hangingPunct="1">
              <a:buNone/>
            </a:pPr>
            <a:r>
              <a:rPr lang="nl-NL" altLang="nl-NL"/>
              <a:t> 	</a:t>
            </a:r>
            <a:endParaRPr lang="nl-NL" altLang="nl-NL">
              <a:solidFill>
                <a:srgbClr val="FF0000"/>
              </a:solidFill>
            </a:endParaRPr>
          </a:p>
          <a:p>
            <a:pPr eaLnBrk="1" hangingPunct="1"/>
            <a:r>
              <a:rPr lang="nl-NL" altLang="nl-NL"/>
              <a:t>Stap 5: Bepaling uiteindelijke risico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7D535-67A9-4F71-AC66-FDE25EE56725}"/>
              </a:ext>
            </a:extLst>
          </p:cNvPr>
          <p:cNvSpPr txBox="1"/>
          <p:nvPr/>
        </p:nvSpPr>
        <p:spPr>
          <a:xfrm>
            <a:off x="539552" y="724634"/>
            <a:ext cx="574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Stappen in de risicobeoordeling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02568-BDF0-4964-BF01-1E66450A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386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16D36-A0C2-4864-BB1E-8C4778714E9F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98" y="1373587"/>
            <a:ext cx="8172450" cy="903285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Risico = Mogelijk schadelijk effect     x       Waarschijnlijkheid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84168" y="3356992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factor 0 - 1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4176" y="3789040"/>
            <a:ext cx="35194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waarschijnlijkheid is onzeker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dus nooit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factor =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worst case scenario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grpSp>
        <p:nvGrpSpPr>
          <p:cNvPr id="24585" name="Group 5"/>
          <p:cNvGrpSpPr>
            <a:grpSpLocks/>
          </p:cNvGrpSpPr>
          <p:nvPr/>
        </p:nvGrpSpPr>
        <p:grpSpPr bwMode="auto">
          <a:xfrm>
            <a:off x="323850" y="2276872"/>
            <a:ext cx="2619375" cy="845503"/>
            <a:chOff x="711200" y="2492375"/>
            <a:chExt cx="2619375" cy="720725"/>
          </a:xfrm>
        </p:grpSpPr>
        <p:sp>
          <p:nvSpPr>
            <p:cNvPr id="24587" name="AutoShape 5"/>
            <p:cNvSpPr>
              <a:spLocks noChangeArrowheads="1"/>
            </p:cNvSpPr>
            <p:nvPr/>
          </p:nvSpPr>
          <p:spPr bwMode="auto">
            <a:xfrm>
              <a:off x="2987675" y="2492375"/>
              <a:ext cx="342900" cy="720725"/>
            </a:xfrm>
            <a:prstGeom prst="downArrow">
              <a:avLst>
                <a:gd name="adj1" fmla="val 50000"/>
                <a:gd name="adj2" fmla="val 525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Verdana" pitchFamily="34" charset="0"/>
                <a:buChar char="●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Verdana" pitchFamily="34" charset="0"/>
                <a:buChar char="›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Verdana" pitchFamily="34" charset="0"/>
                <a:buChar char="●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flipV="1">
              <a:off x="711200" y="2926167"/>
              <a:ext cx="161925" cy="250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9190E6-9D7F-4889-AF9A-8B5FCF34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87" y="2281357"/>
            <a:ext cx="37798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8AA3C-2AF7-4E81-8ACE-397840E4BB67}"/>
              </a:ext>
            </a:extLst>
          </p:cNvPr>
          <p:cNvSpPr txBox="1"/>
          <p:nvPr/>
        </p:nvSpPr>
        <p:spPr>
          <a:xfrm>
            <a:off x="1780689" y="3555335"/>
            <a:ext cx="4087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Gastheer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Vector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Donorsequentie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GGO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Activiteiten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Effect op mens en milieu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CB762-CDF3-4195-B791-336BDEB6B471}"/>
              </a:ext>
            </a:extLst>
          </p:cNvPr>
          <p:cNvSpPr txBox="1"/>
          <p:nvPr/>
        </p:nvSpPr>
        <p:spPr>
          <a:xfrm>
            <a:off x="0" y="664638"/>
            <a:ext cx="429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Bepaling van risico bij </a:t>
            </a:r>
            <a:r>
              <a:rPr kumimoji="0" lang="nl-NL" altLang="nl-NL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GGOs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575B2-7267-4C73-9FEC-97D3DD80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16D36-A0C2-4864-BB1E-8C4778714E9F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98" y="1373587"/>
            <a:ext cx="8172450" cy="903285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Risico = Mogelijk schadelijk effect     x       Waarschijnlijkheid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84168" y="3356992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factor 0 - 1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4724" y="3926661"/>
            <a:ext cx="35194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waarschijnlijkheid is onzeker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dus nooit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factor =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worst case scenario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grpSp>
        <p:nvGrpSpPr>
          <p:cNvPr id="24585" name="Group 5"/>
          <p:cNvGrpSpPr>
            <a:grpSpLocks/>
          </p:cNvGrpSpPr>
          <p:nvPr/>
        </p:nvGrpSpPr>
        <p:grpSpPr bwMode="auto">
          <a:xfrm>
            <a:off x="323850" y="2276872"/>
            <a:ext cx="2619375" cy="845503"/>
            <a:chOff x="711200" y="2492375"/>
            <a:chExt cx="2619375" cy="720725"/>
          </a:xfrm>
        </p:grpSpPr>
        <p:sp>
          <p:nvSpPr>
            <p:cNvPr id="24587" name="AutoShape 5"/>
            <p:cNvSpPr>
              <a:spLocks noChangeArrowheads="1"/>
            </p:cNvSpPr>
            <p:nvPr/>
          </p:nvSpPr>
          <p:spPr bwMode="auto">
            <a:xfrm>
              <a:off x="2987675" y="2492375"/>
              <a:ext cx="342900" cy="720725"/>
            </a:xfrm>
            <a:prstGeom prst="downArrow">
              <a:avLst>
                <a:gd name="adj1" fmla="val 50000"/>
                <a:gd name="adj2" fmla="val 5254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Verdana" pitchFamily="34" charset="0"/>
                <a:buChar char="●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Verdana" pitchFamily="34" charset="0"/>
                <a:buChar char="›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Verdana" pitchFamily="34" charset="0"/>
                <a:buChar char="●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Verdana" pitchFamily="34" charset="0"/>
                <a:buChar char="–"/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flipV="1">
              <a:off x="711200" y="2926167"/>
              <a:ext cx="161925" cy="250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9190E6-9D7F-4889-AF9A-8B5FCF34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87" y="2281357"/>
            <a:ext cx="37798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8AA3C-2AF7-4E81-8ACE-397840E4BB67}"/>
              </a:ext>
            </a:extLst>
          </p:cNvPr>
          <p:cNvSpPr txBox="1"/>
          <p:nvPr/>
        </p:nvSpPr>
        <p:spPr>
          <a:xfrm>
            <a:off x="1015927" y="3569336"/>
            <a:ext cx="4087811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Voorbeeld: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rgbClr val="000000"/>
                </a:solidFill>
              </a:rPr>
              <a:t>Mogelijk verhoogde </a:t>
            </a:r>
            <a:r>
              <a:rPr lang="nl-NL" err="1">
                <a:solidFill>
                  <a:srgbClr val="000000"/>
                </a:solidFill>
              </a:rPr>
              <a:t>pathogeniteit</a:t>
            </a:r>
            <a:r>
              <a:rPr lang="nl-NL">
                <a:solidFill>
                  <a:srgbClr val="000000"/>
                </a:solidFill>
              </a:rPr>
              <a:t> voor de mens bij klonering virulentiefactor uit Mycobacterium </a:t>
            </a:r>
            <a:r>
              <a:rPr lang="nl-NL" err="1">
                <a:solidFill>
                  <a:srgbClr val="000000"/>
                </a:solidFill>
              </a:rPr>
              <a:t>tuberculosis</a:t>
            </a:r>
            <a:r>
              <a:rPr lang="nl-NL">
                <a:solidFill>
                  <a:srgbClr val="000000"/>
                </a:solidFill>
              </a:rPr>
              <a:t> (PG3) in Mycobacterium avium (PG2) m.b.v. integratievector pMV361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CB762-CDF3-4195-B791-336BDEB6B471}"/>
              </a:ext>
            </a:extLst>
          </p:cNvPr>
          <p:cNvSpPr txBox="1"/>
          <p:nvPr/>
        </p:nvSpPr>
        <p:spPr>
          <a:xfrm>
            <a:off x="0" y="66312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Bepaling van risico bij </a:t>
            </a:r>
            <a:r>
              <a:rPr kumimoji="0" lang="nl-NL" altLang="nl-NL" sz="20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GGOs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575B2-7267-4C73-9FEC-97D3DD80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201582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43535-E8A9-4A88-978C-822E4F1785B2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345" y="1244079"/>
            <a:ext cx="8172127" cy="5569297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 typeface="Verdana" pitchFamily="34" charset="0"/>
              <a:buNone/>
            </a:pPr>
            <a:r>
              <a:rPr lang="nl-NL" altLang="nl-NL"/>
              <a:t>       </a:t>
            </a:r>
          </a:p>
          <a:p>
            <a:pPr eaLnBrk="1" hangingPunct="1"/>
            <a:r>
              <a:rPr lang="nl-NL" altLang="nl-NL"/>
              <a:t>Stap 1: Evaluatie van mogelijke schadelijke effecten en</a:t>
            </a:r>
          </a:p>
          <a:p>
            <a:pPr lvl="4" eaLnBrk="1" hangingPunct="1">
              <a:buFont typeface="Verdana" pitchFamily="34" charset="0"/>
              <a:buNone/>
            </a:pPr>
            <a:r>
              <a:rPr lang="nl-NL" altLang="nl-NL"/>
              <a:t>  gevolgen hiervan</a:t>
            </a:r>
          </a:p>
          <a:p>
            <a:pPr lvl="4" eaLnBrk="1" hangingPunct="1">
              <a:buFont typeface="Verdana" pitchFamily="34" charset="0"/>
              <a:buNone/>
            </a:pPr>
            <a:endParaRPr lang="nl-NL" altLang="nl-NL"/>
          </a:p>
          <a:p>
            <a:pPr eaLnBrk="1" hangingPunct="1"/>
            <a:r>
              <a:rPr lang="nl-NL" altLang="nl-NL"/>
              <a:t>Stap 2: Waarschijnlijkheid optreden schadelijke effecten 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3: Risicobepaling (1 X 2)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4: Risicomanagement:</a:t>
            </a:r>
          </a:p>
          <a:p>
            <a:pPr marL="0" indent="0" eaLnBrk="1" hangingPunct="1">
              <a:buNone/>
            </a:pPr>
            <a:r>
              <a:rPr lang="nl-NL" altLang="nl-NL"/>
              <a:t> 	</a:t>
            </a:r>
            <a:r>
              <a:rPr lang="nl-NL" altLang="nl-NL">
                <a:solidFill>
                  <a:srgbClr val="FF0000"/>
                </a:solidFill>
              </a:rPr>
              <a:t>niveau I, II, III, IV</a:t>
            </a:r>
          </a:p>
          <a:p>
            <a:pPr marL="0" indent="0" eaLnBrk="1" hangingPunct="1">
              <a:buNone/>
            </a:pPr>
            <a:r>
              <a:rPr lang="nl-NL" altLang="nl-NL">
                <a:solidFill>
                  <a:srgbClr val="FF0000"/>
                </a:solidFill>
              </a:rPr>
              <a:t>	CFI</a:t>
            </a:r>
          </a:p>
          <a:p>
            <a:pPr marL="0" indent="0" eaLnBrk="1" hangingPunct="1">
              <a:buNone/>
            </a:pPr>
            <a:r>
              <a:rPr lang="nl-NL" altLang="nl-NL">
                <a:solidFill>
                  <a:srgbClr val="FF0000"/>
                </a:solidFill>
              </a:rPr>
              <a:t>	plus benodigde aanvullende voorschriften</a:t>
            </a:r>
          </a:p>
          <a:p>
            <a:pPr marL="0" indent="0" eaLnBrk="1" hangingPunct="1">
              <a:buNone/>
            </a:pPr>
            <a:r>
              <a:rPr lang="nl-NL" altLang="nl-NL">
                <a:solidFill>
                  <a:srgbClr val="FF0000"/>
                </a:solidFill>
              </a:rPr>
              <a:t>	</a:t>
            </a:r>
          </a:p>
          <a:p>
            <a:pPr eaLnBrk="1" hangingPunct="1"/>
            <a:r>
              <a:rPr lang="nl-NL" altLang="nl-NL"/>
              <a:t>Stap 5: Bepaling uiteindelijke risico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39961-2BF6-43C5-9D1A-FF5AE8345867}"/>
              </a:ext>
            </a:extLst>
          </p:cNvPr>
          <p:cNvSpPr txBox="1"/>
          <p:nvPr/>
        </p:nvSpPr>
        <p:spPr>
          <a:xfrm>
            <a:off x="539552" y="14034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Risico = Mogelijk schadelijk effect  x   Waarschijnlijkheid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7D535-67A9-4F71-AC66-FDE25EE56725}"/>
              </a:ext>
            </a:extLst>
          </p:cNvPr>
          <p:cNvSpPr txBox="1"/>
          <p:nvPr/>
        </p:nvSpPr>
        <p:spPr>
          <a:xfrm>
            <a:off x="539552" y="724634"/>
            <a:ext cx="574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Stappen in de risicobeoordeling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02568-BDF0-4964-BF01-1E66450A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C2A12-9E73-4906-8278-844B76507FFF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0" y="1412776"/>
            <a:ext cx="8820472" cy="468052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1600"/>
              <a:t>Maatregelen toepassen om het risico terug te brengen tot een acceptabel niveau: </a:t>
            </a:r>
            <a:r>
              <a:rPr lang="nl-NL" altLang="nl-NL" sz="1600">
                <a:solidFill>
                  <a:srgbClr val="FF0000"/>
                </a:solidFill>
              </a:rPr>
              <a:t>de fysische inperking</a:t>
            </a:r>
          </a:p>
          <a:p>
            <a:pPr marL="0" indent="0" eaLnBrk="1" hangingPunct="1">
              <a:buFont typeface="Verdana" pitchFamily="34" charset="0"/>
              <a:buNone/>
              <a:defRPr/>
            </a:pPr>
            <a:endParaRPr lang="nl-NL" altLang="nl-NL" sz="1600"/>
          </a:p>
          <a:p>
            <a:pPr eaLnBrk="1" hangingPunct="1">
              <a:defRPr/>
            </a:pPr>
            <a:r>
              <a:rPr lang="nl-NL" altLang="nl-NL" sz="1600"/>
              <a:t>Bijlage 9:	Standaard werk- en inrichtingsvoorschriften</a:t>
            </a:r>
          </a:p>
          <a:p>
            <a:pPr eaLnBrk="1" hangingPunct="1">
              <a:buFont typeface="Verdana" pitchFamily="34" charset="0"/>
              <a:buNone/>
              <a:defRPr/>
            </a:pPr>
            <a:r>
              <a:rPr lang="nl-NL" altLang="nl-NL" sz="1600"/>
              <a:t>	ML-I 		verspreiding </a:t>
            </a:r>
            <a:r>
              <a:rPr lang="nl-NL" altLang="nl-NL" sz="1600">
                <a:solidFill>
                  <a:schemeClr val="tx2"/>
                </a:solidFill>
              </a:rPr>
              <a:t>beperken	</a:t>
            </a:r>
            <a:r>
              <a:rPr lang="nl-NL" altLang="nl-NL" sz="1600">
                <a:solidFill>
                  <a:srgbClr val="FF0000"/>
                </a:solidFill>
              </a:rPr>
              <a:t>VMT-lab</a:t>
            </a:r>
            <a:r>
              <a:rPr lang="nl-NL" altLang="nl-NL" sz="1600"/>
              <a:t>	</a:t>
            </a:r>
          </a:p>
          <a:p>
            <a:pPr eaLnBrk="1" hangingPunct="1">
              <a:buFont typeface="Verdana" pitchFamily="34" charset="0"/>
              <a:buNone/>
              <a:defRPr/>
            </a:pPr>
            <a:r>
              <a:rPr lang="nl-NL" altLang="nl-NL" sz="1600"/>
              <a:t>	ML-II		verspreiding </a:t>
            </a:r>
            <a:r>
              <a:rPr lang="nl-NL" altLang="nl-NL" sz="1600">
                <a:solidFill>
                  <a:schemeClr val="tx2"/>
                </a:solidFill>
              </a:rPr>
              <a:t>tegengaan 	</a:t>
            </a:r>
            <a:r>
              <a:rPr lang="nl-NL" altLang="nl-NL" sz="1600">
                <a:solidFill>
                  <a:srgbClr val="FF0000"/>
                </a:solidFill>
              </a:rPr>
              <a:t>beperkte toegang, VK-2</a:t>
            </a:r>
          </a:p>
          <a:p>
            <a:pPr eaLnBrk="1" hangingPunct="1">
              <a:buFont typeface="Verdana" pitchFamily="34" charset="0"/>
              <a:buNone/>
              <a:defRPr/>
            </a:pPr>
            <a:r>
              <a:rPr lang="nl-NL" altLang="nl-NL" sz="1600"/>
              <a:t>	ML-III		verspreiding </a:t>
            </a:r>
            <a:r>
              <a:rPr lang="nl-NL" altLang="nl-NL" sz="1600">
                <a:solidFill>
                  <a:schemeClr val="tx2"/>
                </a:solidFill>
              </a:rPr>
              <a:t>voorkomen	</a:t>
            </a:r>
            <a:r>
              <a:rPr lang="nl-NL" altLang="nl-NL" sz="1600">
                <a:solidFill>
                  <a:srgbClr val="FF0000"/>
                </a:solidFill>
              </a:rPr>
              <a:t>sluis, onderdruk, HEPA filter, VK-2</a:t>
            </a:r>
          </a:p>
          <a:p>
            <a:pPr eaLnBrk="1" hangingPunct="1">
              <a:buFont typeface="Verdana" pitchFamily="34" charset="0"/>
              <a:buNone/>
              <a:defRPr/>
            </a:pPr>
            <a:r>
              <a:rPr lang="nl-NL" altLang="nl-NL" sz="1600"/>
              <a:t>	ML-IV		verspreiding </a:t>
            </a:r>
            <a:r>
              <a:rPr lang="nl-NL" altLang="nl-NL" sz="1600">
                <a:solidFill>
                  <a:schemeClr val="tx2"/>
                </a:solidFill>
              </a:rPr>
              <a:t>uitsluiten 	</a:t>
            </a:r>
            <a:r>
              <a:rPr lang="nl-NL" altLang="nl-NL" sz="1600">
                <a:solidFill>
                  <a:srgbClr val="FF0000"/>
                </a:solidFill>
              </a:rPr>
              <a:t>VK-3, volledig beschermende kleding</a:t>
            </a:r>
          </a:p>
          <a:p>
            <a:pPr eaLnBrk="1" hangingPunct="1">
              <a:buFont typeface="Verdana" pitchFamily="34" charset="0"/>
              <a:buNone/>
              <a:defRPr/>
            </a:pPr>
            <a:endParaRPr lang="nl-NL" altLang="nl-NL" sz="160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nl-NL" altLang="nl-NL" sz="1600"/>
              <a:t>		Additionele voorschriften voor niveau I en II:</a:t>
            </a:r>
          </a:p>
          <a:p>
            <a:pPr marL="0" indent="0" eaLnBrk="1" hangingPunct="1">
              <a:buNone/>
              <a:defRPr/>
            </a:pPr>
            <a:r>
              <a:rPr lang="nl-NL" altLang="nl-NL" sz="1600"/>
              <a:t>		specifieke organismen</a:t>
            </a:r>
          </a:p>
          <a:p>
            <a:pPr marL="0" indent="0" eaLnBrk="1" hangingPunct="1">
              <a:buNone/>
              <a:defRPr/>
            </a:pPr>
            <a:r>
              <a:rPr lang="nl-NL" altLang="nl-NL" sz="1600"/>
              <a:t>		speciale	activiteiten</a:t>
            </a:r>
          </a:p>
          <a:p>
            <a:pPr marL="0" indent="0" eaLnBrk="1" hangingPunct="1">
              <a:buNone/>
              <a:defRPr/>
            </a:pPr>
            <a:r>
              <a:rPr lang="nl-NL" altLang="nl-NL" sz="1600"/>
              <a:t>		inschalen via deel II van bijlage 5</a:t>
            </a:r>
          </a:p>
          <a:p>
            <a:pPr marL="0" indent="0" eaLnBrk="1" hangingPunct="1">
              <a:buNone/>
              <a:defRPr/>
            </a:pPr>
            <a:r>
              <a:rPr lang="nl-NL" altLang="nl-NL" sz="1600"/>
              <a:t>		</a:t>
            </a:r>
          </a:p>
          <a:p>
            <a:pPr marL="0" indent="0" eaLnBrk="1" hangingPunct="1">
              <a:buNone/>
              <a:defRPr/>
            </a:pPr>
            <a:r>
              <a:rPr lang="nl-NL" altLang="nl-NL" sz="16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9C010-AD51-449D-9683-93B8F8CB065C}"/>
              </a:ext>
            </a:extLst>
          </p:cNvPr>
          <p:cNvSpPr txBox="1"/>
          <p:nvPr/>
        </p:nvSpPr>
        <p:spPr>
          <a:xfrm>
            <a:off x="539552" y="5806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Risicomanagement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E67C7A-2E07-4BE7-829C-242CEA8C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449AD-CF86-4E79-A1C3-4507C59A1C26}"/>
              </a:ext>
            </a:extLst>
          </p:cNvPr>
          <p:cNvSpPr txBox="1"/>
          <p:nvPr/>
        </p:nvSpPr>
        <p:spPr>
          <a:xfrm>
            <a:off x="172872" y="5602484"/>
            <a:ext cx="893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highlight>
                  <a:srgbClr val="00FF00"/>
                </a:highlight>
              </a:rPr>
              <a:t>Voorbeeld</a:t>
            </a:r>
            <a:r>
              <a:rPr lang="en-US">
                <a:highlight>
                  <a:srgbClr val="00FF00"/>
                </a:highlight>
              </a:rPr>
              <a:t>: </a:t>
            </a:r>
            <a:r>
              <a:rPr lang="en-US" err="1">
                <a:highlight>
                  <a:srgbClr val="00FF00"/>
                </a:highlight>
              </a:rPr>
              <a:t>bij</a:t>
            </a:r>
            <a:r>
              <a:rPr lang="en-US">
                <a:highlight>
                  <a:srgbClr val="00FF00"/>
                </a:highlight>
              </a:rPr>
              <a:t> </a:t>
            </a:r>
            <a:r>
              <a:rPr lang="en-US" err="1">
                <a:highlight>
                  <a:srgbClr val="00FF00"/>
                </a:highlight>
              </a:rPr>
              <a:t>werkzaamheden</a:t>
            </a:r>
            <a:r>
              <a:rPr lang="en-US">
                <a:highlight>
                  <a:srgbClr val="00FF00"/>
                </a:highlight>
              </a:rPr>
              <a:t> met Listeria op ML-II, </a:t>
            </a:r>
            <a:r>
              <a:rPr lang="en-US" err="1">
                <a:highlight>
                  <a:srgbClr val="00FF00"/>
                </a:highlight>
              </a:rPr>
              <a:t>uitsluiting</a:t>
            </a:r>
            <a:r>
              <a:rPr lang="en-US">
                <a:highlight>
                  <a:srgbClr val="00FF00"/>
                </a:highlight>
              </a:rPr>
              <a:t> </a:t>
            </a:r>
            <a:r>
              <a:rPr lang="en-US" err="1">
                <a:highlight>
                  <a:srgbClr val="00FF00"/>
                </a:highlight>
              </a:rPr>
              <a:t>zwangeren</a:t>
            </a:r>
            <a:endParaRPr lang="en-NL">
              <a:highlight>
                <a:srgbClr val="00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43535-E8A9-4A88-978C-822E4F1785B2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345" y="1484784"/>
            <a:ext cx="8172127" cy="4648582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 typeface="Verdana" pitchFamily="34" charset="0"/>
              <a:buNone/>
            </a:pPr>
            <a:r>
              <a:rPr lang="nl-NL" altLang="nl-NL"/>
              <a:t>       </a:t>
            </a:r>
          </a:p>
          <a:p>
            <a:pPr eaLnBrk="1" hangingPunct="1"/>
            <a:r>
              <a:rPr lang="nl-NL" altLang="nl-NL"/>
              <a:t>Stap 1: Evaluatie van mogelijke schadelijke effecten en</a:t>
            </a:r>
          </a:p>
          <a:p>
            <a:pPr lvl="4" eaLnBrk="1" hangingPunct="1">
              <a:buFont typeface="Verdana" pitchFamily="34" charset="0"/>
              <a:buNone/>
            </a:pPr>
            <a:r>
              <a:rPr lang="nl-NL" altLang="nl-NL"/>
              <a:t>  gevolgen hiervan</a:t>
            </a:r>
          </a:p>
          <a:p>
            <a:pPr lvl="4" eaLnBrk="1" hangingPunct="1">
              <a:buFont typeface="Verdana" pitchFamily="34" charset="0"/>
              <a:buNone/>
            </a:pPr>
            <a:endParaRPr lang="nl-NL" altLang="nl-NL"/>
          </a:p>
          <a:p>
            <a:pPr eaLnBrk="1" hangingPunct="1"/>
            <a:r>
              <a:rPr lang="nl-NL" altLang="nl-NL"/>
              <a:t>Stap 2: Waarschijnlijkheid optreden schadelijke effecten 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3: Risicobepaling (1 X 2)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4: Risicomanagement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Stap 5: Bepaling uiteindelijke risico</a:t>
            </a:r>
          </a:p>
          <a:p>
            <a:pPr marL="0" indent="0" eaLnBrk="1" hangingPunct="1">
              <a:buNone/>
            </a:pPr>
            <a:r>
              <a:rPr lang="nl-NL" altLang="nl-NL"/>
              <a:t>	</a:t>
            </a:r>
            <a:r>
              <a:rPr lang="nl-NL" altLang="nl-NL" b="1"/>
              <a:t>   </a:t>
            </a:r>
            <a:r>
              <a:rPr lang="nl-NL" altLang="nl-NL" b="1">
                <a:solidFill>
                  <a:srgbClr val="FF0000"/>
                </a:solidFill>
              </a:rPr>
              <a:t>Moet voor </a:t>
            </a:r>
            <a:r>
              <a:rPr lang="nl-NL" altLang="nl-NL" b="1" err="1">
                <a:solidFill>
                  <a:srgbClr val="FF0000"/>
                </a:solidFill>
              </a:rPr>
              <a:t>ggo’s</a:t>
            </a:r>
            <a:r>
              <a:rPr lang="nl-NL" altLang="nl-NL" b="1">
                <a:solidFill>
                  <a:srgbClr val="FF0000"/>
                </a:solidFill>
              </a:rPr>
              <a:t> altijd verwaarloosbaar klein zijn</a:t>
            </a:r>
            <a:endParaRPr lang="nl-NL" altLang="nl-NL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39961-2BF6-43C5-9D1A-FF5AE8345867}"/>
              </a:ext>
            </a:extLst>
          </p:cNvPr>
          <p:cNvSpPr txBox="1"/>
          <p:nvPr/>
        </p:nvSpPr>
        <p:spPr>
          <a:xfrm>
            <a:off x="539552" y="14847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Risico = Mogelijk schadelijk effect     x       Waarschijnlijkheid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7D535-67A9-4F71-AC66-FDE25EE56725}"/>
              </a:ext>
            </a:extLst>
          </p:cNvPr>
          <p:cNvSpPr txBox="1"/>
          <p:nvPr/>
        </p:nvSpPr>
        <p:spPr>
          <a:xfrm>
            <a:off x="539552" y="724634"/>
            <a:ext cx="574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Stappen in de risicobeoordeling</a:t>
            </a:r>
            <a:endParaRPr kumimoji="0" lang="nl-NL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4CEA0-00BA-4B43-8B09-F5D22E8C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  <p:extLst>
      <p:ext uri="{BB962C8B-B14F-4D97-AF65-F5344CB8AC3E}">
        <p14:creationId xmlns:p14="http://schemas.microsoft.com/office/powerpoint/2010/main" val="241794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CD01D-2251-4703-AE13-271ADA8E5C01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259682"/>
            <a:ext cx="8172450" cy="444500"/>
          </a:xfrm>
        </p:spPr>
        <p:txBody>
          <a:bodyPr/>
          <a:lstStyle/>
          <a:p>
            <a:pPr eaLnBrk="1" hangingPunct="1"/>
            <a:r>
              <a:rPr lang="nl-NL" altLang="nl-NL" sz="2000" b="1">
                <a:solidFill>
                  <a:schemeClr val="tx1"/>
                </a:solidFill>
              </a:rPr>
              <a:t>Risicobeoordeling</a:t>
            </a:r>
            <a:br>
              <a:rPr lang="nl-NL" altLang="nl-NL"/>
            </a:br>
            <a:br>
              <a:rPr lang="nl-NL" altLang="nl-NL"/>
            </a:br>
            <a:endParaRPr lang="nl-NL" altLang="nl-NL" sz="2000" b="1">
              <a:solidFill>
                <a:schemeClr val="tx1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37258"/>
            <a:ext cx="8172450" cy="472804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nl-NL" b="1" err="1"/>
              <a:t>Bijlage</a:t>
            </a:r>
            <a:r>
              <a:rPr lang="en-US" altLang="nl-NL" b="1"/>
              <a:t> 8</a:t>
            </a:r>
          </a:p>
          <a:p>
            <a:pPr eaLnBrk="1" hangingPunct="1">
              <a:defRPr/>
            </a:pPr>
            <a:r>
              <a:rPr lang="en-US" altLang="nl-NL" err="1"/>
              <a:t>Uitgebreide</a:t>
            </a:r>
            <a:r>
              <a:rPr lang="en-US" altLang="nl-NL"/>
              <a:t> </a:t>
            </a:r>
            <a:r>
              <a:rPr lang="en-US" altLang="nl-NL" err="1"/>
              <a:t>beschrijving</a:t>
            </a:r>
            <a:r>
              <a:rPr lang="en-US" altLang="nl-NL"/>
              <a:t> </a:t>
            </a:r>
            <a:r>
              <a:rPr lang="en-US" altLang="nl-NL" err="1"/>
              <a:t>alle</a:t>
            </a:r>
            <a:r>
              <a:rPr lang="en-US" altLang="nl-NL"/>
              <a:t> </a:t>
            </a:r>
            <a:r>
              <a:rPr lang="en-US" altLang="nl-NL" err="1"/>
              <a:t>stappen</a:t>
            </a:r>
            <a:r>
              <a:rPr lang="en-US" altLang="nl-NL"/>
              <a:t> in de </a:t>
            </a:r>
            <a:r>
              <a:rPr lang="en-US" altLang="nl-NL" err="1"/>
              <a:t>risicobeoordeling</a:t>
            </a:r>
            <a:r>
              <a:rPr lang="en-US" altLang="nl-NL"/>
              <a:t> </a:t>
            </a:r>
            <a:r>
              <a:rPr lang="en-US" altLang="nl-NL" err="1"/>
              <a:t>voor</a:t>
            </a:r>
            <a:r>
              <a:rPr lang="en-US" altLang="nl-NL"/>
              <a:t> IG </a:t>
            </a:r>
          </a:p>
          <a:p>
            <a:pPr eaLnBrk="1" hangingPunct="1">
              <a:defRPr/>
            </a:pPr>
            <a:endParaRPr lang="nl-NL" altLang="nl-NL"/>
          </a:p>
          <a:p>
            <a:pPr marL="0" indent="0" eaLnBrk="1" hangingPunct="1">
              <a:buNone/>
              <a:defRPr/>
            </a:pPr>
            <a:r>
              <a:rPr lang="nl-NL" altLang="nl-NL" b="1"/>
              <a:t>Bijlage 5</a:t>
            </a:r>
          </a:p>
          <a:p>
            <a:pPr eaLnBrk="1" hangingPunct="1">
              <a:defRPr/>
            </a:pPr>
            <a:r>
              <a:rPr lang="nl-NL" altLang="nl-NL"/>
              <a:t>Generieke, gestandaardiseerde benadering voor de risicobeoordeling waarin stappen 1 t/m 4 zijn vastgelegd</a:t>
            </a:r>
          </a:p>
          <a:p>
            <a:pPr eaLnBrk="1" hangingPunct="1">
              <a:defRPr/>
            </a:pPr>
            <a:endParaRPr lang="nl-NL" altLang="nl-NL"/>
          </a:p>
          <a:p>
            <a:pPr eaLnBrk="1" hangingPunct="1">
              <a:defRPr/>
            </a:pPr>
            <a:r>
              <a:rPr lang="nl-NL" altLang="nl-NL"/>
              <a:t>“Spoorboekje”</a:t>
            </a:r>
          </a:p>
          <a:p>
            <a:pPr eaLnBrk="1" hangingPunct="1">
              <a:defRPr/>
            </a:pPr>
            <a:endParaRPr lang="nl-NL" altLang="nl-NL"/>
          </a:p>
          <a:p>
            <a:pPr eaLnBrk="1" hangingPunct="1">
              <a:defRPr/>
            </a:pPr>
            <a:r>
              <a:rPr lang="nl-NL" altLang="nl-NL"/>
              <a:t>Inschalen </a:t>
            </a:r>
          </a:p>
          <a:p>
            <a:pPr lvl="1" eaLnBrk="1" hangingPunct="1">
              <a:defRPr/>
            </a:pPr>
            <a:r>
              <a:rPr lang="en-US" altLang="nl-NL" err="1"/>
              <a:t>Bijlage</a:t>
            </a:r>
            <a:r>
              <a:rPr lang="en-US" altLang="nl-NL"/>
              <a:t> 5, </a:t>
            </a:r>
            <a:r>
              <a:rPr lang="en-US" altLang="nl-NL" err="1"/>
              <a:t>deel</a:t>
            </a:r>
            <a:r>
              <a:rPr lang="en-US" altLang="nl-NL"/>
              <a:t> I:	</a:t>
            </a:r>
            <a:r>
              <a:rPr lang="en-US" altLang="nl-NL" err="1"/>
              <a:t>inperkingsniveau</a:t>
            </a:r>
            <a:r>
              <a:rPr lang="en-US" altLang="nl-NL"/>
              <a:t> (I, II, III, IV)</a:t>
            </a:r>
            <a:br>
              <a:rPr lang="en-US" altLang="nl-NL"/>
            </a:br>
            <a:r>
              <a:rPr lang="en-US" altLang="nl-NL"/>
              <a:t>			CFI (ML-II, D-I, PCM-III, MI-II)</a:t>
            </a:r>
          </a:p>
          <a:p>
            <a:pPr lvl="1" eaLnBrk="1" hangingPunct="1">
              <a:defRPr/>
            </a:pPr>
            <a:r>
              <a:rPr lang="nl-NL" altLang="nl-NL"/>
              <a:t>Bijlage 5, deel II:	additionele aanvullende voorschriften I en II </a:t>
            </a:r>
          </a:p>
          <a:p>
            <a:pPr marL="266700" lvl="1" indent="0" eaLnBrk="1" hangingPunct="1">
              <a:buNone/>
              <a:defRPr/>
            </a:pPr>
            <a:endParaRPr lang="en-US" altLang="nl-NL"/>
          </a:p>
          <a:p>
            <a:pPr lvl="1" eaLnBrk="1" hangingPunct="1">
              <a:defRPr/>
            </a:pPr>
            <a:endParaRPr lang="en-US" altLang="nl-NL"/>
          </a:p>
          <a:p>
            <a:pPr marL="0" indent="0" eaLnBrk="1" hangingPunct="1">
              <a:buNone/>
              <a:defRPr/>
            </a:pPr>
            <a:r>
              <a:rPr lang="en-US" altLang="nl-NL"/>
              <a:t>    			</a:t>
            </a:r>
            <a:endParaRPr lang="nl-NL" altLang="nl-NL"/>
          </a:p>
          <a:p>
            <a:pPr lvl="4" eaLnBrk="1" hangingPunct="1">
              <a:buFont typeface="Verdana" pitchFamily="34" charset="0"/>
              <a:buNone/>
              <a:defRPr/>
            </a:pPr>
            <a:r>
              <a:rPr lang="nl-NL" altLang="nl-NL"/>
              <a:t> 	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19DDBD-9117-4AED-80AF-D602984E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BVF cursus, Risicobeoordeling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5.15894"/>
  <p:tag name="SYSTEMCULTURE" val="nl-NL"/>
  <p:tag name="SYSTEMDATE" val="634243392000000000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Q:\BGGO\Presentaties\illustratie\Biohazard image002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Q:\BGGO\Presentaties\illustratie\Biohazard image002.jpg"/>
</p:tagLst>
</file>

<file path=ppt/theme/theme1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jksoverheidInhoud">
  <a:themeElements>
    <a:clrScheme name="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A90061"/>
        </a:dk2>
        <a:lt2>
          <a:srgbClr val="275937"/>
        </a:lt2>
        <a:accent1>
          <a:srgbClr val="8FCAE7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6ABEA5"/>
        </a:accent6>
        <a:hlink>
          <a:srgbClr val="39870C"/>
        </a:hlink>
        <a:folHlink>
          <a:srgbClr val="777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34CA3F5682C418397C6E4414BCDE3" ma:contentTypeVersion="19" ma:contentTypeDescription="Een nieuw document maken." ma:contentTypeScope="" ma:versionID="0bde5f302e39a0fb16103d721b236121">
  <xsd:schema xmlns:xsd="http://www.w3.org/2001/XMLSchema" xmlns:xs="http://www.w3.org/2001/XMLSchema" xmlns:p="http://schemas.microsoft.com/office/2006/metadata/properties" xmlns:ns1="http://schemas.microsoft.com/sharepoint/v3" xmlns:ns2="0577e6a0-5f74-4659-a81a-c7bdc984432d" xmlns:ns3="f5c8fe0e-f8db-4fac-9fd3-e69469f9c90b" targetNamespace="http://schemas.microsoft.com/office/2006/metadata/properties" ma:root="true" ma:fieldsID="b1e8e48072f49fa861c836fb52826b52" ns1:_="" ns2:_="" ns3:_="">
    <xsd:import namespace="http://schemas.microsoft.com/sharepoint/v3"/>
    <xsd:import namespace="0577e6a0-5f74-4659-a81a-c7bdc984432d"/>
    <xsd:import namespace="f5c8fe0e-f8db-4fac-9fd3-e69469f9c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7e6a0-5f74-4659-a81a-c7bdc9844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f1f8003-3544-4801-a0bb-558fc8ffc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8fe0e-f8db-4fac-9fd3-e69469f9c9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9a741a-f494-4d94-8680-dc86ef506da7}" ma:internalName="TaxCatchAll" ma:showField="CatchAllData" ma:web="f5c8fe0e-f8db-4fac-9fd3-e69469f9c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577e6a0-5f74-4659-a81a-c7bdc984432d">
      <Terms xmlns="http://schemas.microsoft.com/office/infopath/2007/PartnerControls"/>
    </lcf76f155ced4ddcb4097134ff3c332f>
    <TaxCatchAll xmlns="f5c8fe0e-f8db-4fac-9fd3-e69469f9c90b" xsi:nil="true"/>
  </documentManagement>
</p:properties>
</file>

<file path=customXml/itemProps1.xml><?xml version="1.0" encoding="utf-8"?>
<ds:datastoreItem xmlns:ds="http://schemas.openxmlformats.org/officeDocument/2006/customXml" ds:itemID="{9CF85D61-5606-498B-B54F-A5D305F373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5CCEC3-E16D-4460-A839-B1B49DE3EC76}"/>
</file>

<file path=customXml/itemProps3.xml><?xml version="1.0" encoding="utf-8"?>
<ds:datastoreItem xmlns:ds="http://schemas.openxmlformats.org/officeDocument/2006/customXml" ds:itemID="{59EF015B-21E3-4CBA-96FD-B07AB3924E3F}">
  <ds:schemaRefs>
    <ds:schemaRef ds:uri="f5c8fe0e-f8db-4fac-9fd3-e69469f9c90b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0577e6a0-5f74-4659-a81a-c7bdc984432d"/>
    <ds:schemaRef ds:uri="http://schemas.openxmlformats.org/package/2006/metadata/core-properties"/>
    <ds:schemaRef ds:uri="http://schemas.microsoft.com/sharepoint/v3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2177</Words>
  <Application>Microsoft Office PowerPoint</Application>
  <PresentationFormat>On-screen Show (4:3)</PresentationFormat>
  <Paragraphs>445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Verdana</vt:lpstr>
      <vt:lpstr>Wingdings</vt:lpstr>
      <vt:lpstr>Rijksoverheid</vt:lpstr>
      <vt:lpstr>RijksoverheidInhoud</vt:lpstr>
      <vt:lpstr>Photo Editor Photo</vt:lpstr>
      <vt:lpstr>Risicobeoordeling van ggo’s onder Ingeperkt Gebruik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Risicobeoordeling  </vt:lpstr>
      <vt:lpstr>Inschaling vindt plaats op basis van: </vt:lpstr>
      <vt:lpstr>Standaard inschalingsartikelen bijlage 5</vt:lpstr>
      <vt:lpstr>PowerPoint Presentation</vt:lpstr>
      <vt:lpstr>PowerPoint Presentation</vt:lpstr>
      <vt:lpstr>Eigenschappen vectoren </vt:lpstr>
      <vt:lpstr>Eigenschappen donorsequentie: karakterisatie</vt:lpstr>
      <vt:lpstr>Eigenschappen donorsequentie: karakterisatie</vt:lpstr>
      <vt:lpstr>PowerPoint Presentation</vt:lpstr>
      <vt:lpstr>PowerPoint Presentation</vt:lpstr>
      <vt:lpstr>PowerPoint Presentation</vt:lpstr>
      <vt:lpstr>Vragen?</vt:lpstr>
    </vt:vector>
  </TitlesOfParts>
  <Company>RIVM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maken van een risicoanalyse</dc:title>
  <dc:creator>Marja Agterberg</dc:creator>
  <cp:lastModifiedBy>Eric van den Akker</cp:lastModifiedBy>
  <cp:revision>2</cp:revision>
  <cp:lastPrinted>2018-09-12T16:27:54Z</cp:lastPrinted>
  <dcterms:created xsi:type="dcterms:W3CDTF">2010-07-07T08:05:52Z</dcterms:created>
  <dcterms:modified xsi:type="dcterms:W3CDTF">2022-10-10T08:04:19Z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0x010100FF634CA3F5682C418397C6E4414BCDE3</vt:lpwstr>
  </property>
  <property fmtid="{D5CDD505-2E9C-101B-9397-08002B2CF9AE}" pid="3" name="MediaServiceImageTags">
    <vt:lpwstr/>
  </property>
</Properties>
</file>